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2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2524E5F-790F-4370-A7C5-B120A22ADECF}" type="datetimeFigureOut">
              <a:rPr lang="ru-RU" smtClean="0"/>
              <a:t>23.09.2022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AEDB0F-2361-409D-A019-42CD999FA9CB}" type="slidenum">
              <a:rPr lang="ru-RU" smtClean="0"/>
              <a:t>‹#›</a:t>
            </a:fld>
            <a:endParaRPr lang="ru-RU"/>
          </a:p>
        </p:txBody>
      </p:sp>
    </p:spTree>
    <p:extLst>
      <p:ext uri="{BB962C8B-B14F-4D97-AF65-F5344CB8AC3E}">
        <p14:creationId xmlns:p14="http://schemas.microsoft.com/office/powerpoint/2010/main" val="3244043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2524E5F-790F-4370-A7C5-B120A22ADECF}" type="datetimeFigureOut">
              <a:rPr lang="ru-RU" smtClean="0"/>
              <a:t>23.09.2022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AEDB0F-2361-409D-A019-42CD999FA9CB}" type="slidenum">
              <a:rPr lang="ru-RU" smtClean="0"/>
              <a:t>‹#›</a:t>
            </a:fld>
            <a:endParaRPr lang="ru-RU"/>
          </a:p>
        </p:txBody>
      </p:sp>
    </p:spTree>
    <p:extLst>
      <p:ext uri="{BB962C8B-B14F-4D97-AF65-F5344CB8AC3E}">
        <p14:creationId xmlns:p14="http://schemas.microsoft.com/office/powerpoint/2010/main" val="140815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2524E5F-790F-4370-A7C5-B120A22ADECF}" type="datetimeFigureOut">
              <a:rPr lang="ru-RU" smtClean="0"/>
              <a:t>23.09.2022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AEDB0F-2361-409D-A019-42CD999FA9CB}" type="slidenum">
              <a:rPr lang="ru-RU" smtClean="0"/>
              <a:t>‹#›</a:t>
            </a:fld>
            <a:endParaRPr lang="ru-RU"/>
          </a:p>
        </p:txBody>
      </p:sp>
    </p:spTree>
    <p:extLst>
      <p:ext uri="{BB962C8B-B14F-4D97-AF65-F5344CB8AC3E}">
        <p14:creationId xmlns:p14="http://schemas.microsoft.com/office/powerpoint/2010/main" val="1312508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2524E5F-790F-4370-A7C5-B120A22ADECF}" type="datetimeFigureOut">
              <a:rPr lang="ru-RU" smtClean="0"/>
              <a:t>23.09.2022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AEDB0F-2361-409D-A019-42CD999FA9CB}"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77993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2524E5F-790F-4370-A7C5-B120A22ADECF}" type="datetimeFigureOut">
              <a:rPr lang="ru-RU" smtClean="0"/>
              <a:t>23.09.2022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AEDB0F-2361-409D-A019-42CD999FA9CB}" type="slidenum">
              <a:rPr lang="ru-RU" smtClean="0"/>
              <a:t>‹#›</a:t>
            </a:fld>
            <a:endParaRPr lang="ru-RU"/>
          </a:p>
        </p:txBody>
      </p:sp>
    </p:spTree>
    <p:extLst>
      <p:ext uri="{BB962C8B-B14F-4D97-AF65-F5344CB8AC3E}">
        <p14:creationId xmlns:p14="http://schemas.microsoft.com/office/powerpoint/2010/main" val="2811992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62524E5F-790F-4370-A7C5-B120A22ADECF}" type="datetimeFigureOut">
              <a:rPr lang="ru-RU" smtClean="0"/>
              <a:t>23.09.2022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AEDB0F-2361-409D-A019-42CD999FA9CB}" type="slidenum">
              <a:rPr lang="ru-RU" smtClean="0"/>
              <a:t>‹#›</a:t>
            </a:fld>
            <a:endParaRPr lang="ru-RU"/>
          </a:p>
        </p:txBody>
      </p:sp>
    </p:spTree>
    <p:extLst>
      <p:ext uri="{BB962C8B-B14F-4D97-AF65-F5344CB8AC3E}">
        <p14:creationId xmlns:p14="http://schemas.microsoft.com/office/powerpoint/2010/main" val="364209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62524E5F-790F-4370-A7C5-B120A22ADECF}" type="datetimeFigureOut">
              <a:rPr lang="ru-RU" smtClean="0"/>
              <a:t>23.09.2022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AEDB0F-2361-409D-A019-42CD999FA9CB}" type="slidenum">
              <a:rPr lang="ru-RU" smtClean="0"/>
              <a:t>‹#›</a:t>
            </a:fld>
            <a:endParaRPr lang="ru-RU"/>
          </a:p>
        </p:txBody>
      </p:sp>
    </p:spTree>
    <p:extLst>
      <p:ext uri="{BB962C8B-B14F-4D97-AF65-F5344CB8AC3E}">
        <p14:creationId xmlns:p14="http://schemas.microsoft.com/office/powerpoint/2010/main" val="1364477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2524E5F-790F-4370-A7C5-B120A22ADECF}" type="datetimeFigureOut">
              <a:rPr lang="ru-RU" smtClean="0"/>
              <a:t>23.09.2022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AEDB0F-2361-409D-A019-42CD999FA9CB}" type="slidenum">
              <a:rPr lang="ru-RU" smtClean="0"/>
              <a:t>‹#›</a:t>
            </a:fld>
            <a:endParaRPr lang="ru-RU"/>
          </a:p>
        </p:txBody>
      </p:sp>
    </p:spTree>
    <p:extLst>
      <p:ext uri="{BB962C8B-B14F-4D97-AF65-F5344CB8AC3E}">
        <p14:creationId xmlns:p14="http://schemas.microsoft.com/office/powerpoint/2010/main" val="1559501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2524E5F-790F-4370-A7C5-B120A22ADECF}" type="datetimeFigureOut">
              <a:rPr lang="ru-RU" smtClean="0"/>
              <a:t>23.09.2022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AEDB0F-2361-409D-A019-42CD999FA9CB}" type="slidenum">
              <a:rPr lang="ru-RU" smtClean="0"/>
              <a:t>‹#›</a:t>
            </a:fld>
            <a:endParaRPr lang="ru-RU"/>
          </a:p>
        </p:txBody>
      </p:sp>
    </p:spTree>
    <p:extLst>
      <p:ext uri="{BB962C8B-B14F-4D97-AF65-F5344CB8AC3E}">
        <p14:creationId xmlns:p14="http://schemas.microsoft.com/office/powerpoint/2010/main" val="386261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2524E5F-790F-4370-A7C5-B120A22ADECF}" type="datetimeFigureOut">
              <a:rPr lang="ru-RU" smtClean="0"/>
              <a:t>23.09.2022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AEDB0F-2361-409D-A019-42CD999FA9CB}" type="slidenum">
              <a:rPr lang="ru-RU" smtClean="0"/>
              <a:t>‹#›</a:t>
            </a:fld>
            <a:endParaRPr lang="ru-RU"/>
          </a:p>
        </p:txBody>
      </p:sp>
    </p:spTree>
    <p:extLst>
      <p:ext uri="{BB962C8B-B14F-4D97-AF65-F5344CB8AC3E}">
        <p14:creationId xmlns:p14="http://schemas.microsoft.com/office/powerpoint/2010/main" val="391164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2524E5F-790F-4370-A7C5-B120A22ADECF}" type="datetimeFigureOut">
              <a:rPr lang="ru-RU" smtClean="0"/>
              <a:t>23.09.2022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AEDB0F-2361-409D-A019-42CD999FA9CB}" type="slidenum">
              <a:rPr lang="ru-RU" smtClean="0"/>
              <a:t>‹#›</a:t>
            </a:fld>
            <a:endParaRPr lang="ru-RU"/>
          </a:p>
        </p:txBody>
      </p:sp>
    </p:spTree>
    <p:extLst>
      <p:ext uri="{BB962C8B-B14F-4D97-AF65-F5344CB8AC3E}">
        <p14:creationId xmlns:p14="http://schemas.microsoft.com/office/powerpoint/2010/main" val="119026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2524E5F-790F-4370-A7C5-B120A22ADECF}" type="datetimeFigureOut">
              <a:rPr lang="ru-RU" smtClean="0"/>
              <a:t>23.09.2022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AEDB0F-2361-409D-A019-42CD999FA9CB}" type="slidenum">
              <a:rPr lang="ru-RU" smtClean="0"/>
              <a:t>‹#›</a:t>
            </a:fld>
            <a:endParaRPr lang="ru-RU"/>
          </a:p>
        </p:txBody>
      </p:sp>
    </p:spTree>
    <p:extLst>
      <p:ext uri="{BB962C8B-B14F-4D97-AF65-F5344CB8AC3E}">
        <p14:creationId xmlns:p14="http://schemas.microsoft.com/office/powerpoint/2010/main" val="192724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2524E5F-790F-4370-A7C5-B120A22ADECF}" type="datetimeFigureOut">
              <a:rPr lang="ru-RU" smtClean="0"/>
              <a:t>23.09.2022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AEDB0F-2361-409D-A019-42CD999FA9CB}" type="slidenum">
              <a:rPr lang="ru-RU" smtClean="0"/>
              <a:t>‹#›</a:t>
            </a:fld>
            <a:endParaRPr lang="ru-RU"/>
          </a:p>
        </p:txBody>
      </p:sp>
    </p:spTree>
    <p:extLst>
      <p:ext uri="{BB962C8B-B14F-4D97-AF65-F5344CB8AC3E}">
        <p14:creationId xmlns:p14="http://schemas.microsoft.com/office/powerpoint/2010/main" val="303706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2524E5F-790F-4370-A7C5-B120A22ADECF}" type="datetimeFigureOut">
              <a:rPr lang="ru-RU" smtClean="0"/>
              <a:t>23.09.2022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AEDB0F-2361-409D-A019-42CD999FA9CB}" type="slidenum">
              <a:rPr lang="ru-RU" smtClean="0"/>
              <a:t>‹#›</a:t>
            </a:fld>
            <a:endParaRPr lang="ru-RU"/>
          </a:p>
        </p:txBody>
      </p:sp>
    </p:spTree>
    <p:extLst>
      <p:ext uri="{BB962C8B-B14F-4D97-AF65-F5344CB8AC3E}">
        <p14:creationId xmlns:p14="http://schemas.microsoft.com/office/powerpoint/2010/main" val="80278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2524E5F-790F-4370-A7C5-B120A22ADECF}" type="datetimeFigureOut">
              <a:rPr lang="ru-RU" smtClean="0"/>
              <a:t>23.09.2022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AEDB0F-2361-409D-A019-42CD999FA9CB}" type="slidenum">
              <a:rPr lang="ru-RU" smtClean="0"/>
              <a:t>‹#›</a:t>
            </a:fld>
            <a:endParaRPr lang="ru-RU"/>
          </a:p>
        </p:txBody>
      </p:sp>
    </p:spTree>
    <p:extLst>
      <p:ext uri="{BB962C8B-B14F-4D97-AF65-F5344CB8AC3E}">
        <p14:creationId xmlns:p14="http://schemas.microsoft.com/office/powerpoint/2010/main" val="394875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2524E5F-790F-4370-A7C5-B120A22ADECF}" type="datetimeFigureOut">
              <a:rPr lang="ru-RU" smtClean="0"/>
              <a:t>23.09.2022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AEDB0F-2361-409D-A019-42CD999FA9CB}" type="slidenum">
              <a:rPr lang="ru-RU" smtClean="0"/>
              <a:t>‹#›</a:t>
            </a:fld>
            <a:endParaRPr lang="ru-RU"/>
          </a:p>
        </p:txBody>
      </p:sp>
    </p:spTree>
    <p:extLst>
      <p:ext uri="{BB962C8B-B14F-4D97-AF65-F5344CB8AC3E}">
        <p14:creationId xmlns:p14="http://schemas.microsoft.com/office/powerpoint/2010/main" val="176106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2524E5F-790F-4370-A7C5-B120A22ADECF}" type="datetimeFigureOut">
              <a:rPr lang="ru-RU" smtClean="0"/>
              <a:t>23.09.2022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AEDB0F-2361-409D-A019-42CD999FA9CB}" type="slidenum">
              <a:rPr lang="ru-RU" smtClean="0"/>
              <a:t>‹#›</a:t>
            </a:fld>
            <a:endParaRPr lang="ru-RU"/>
          </a:p>
        </p:txBody>
      </p:sp>
    </p:spTree>
    <p:extLst>
      <p:ext uri="{BB962C8B-B14F-4D97-AF65-F5344CB8AC3E}">
        <p14:creationId xmlns:p14="http://schemas.microsoft.com/office/powerpoint/2010/main" val="576004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2524E5F-790F-4370-A7C5-B120A22ADECF}" type="datetimeFigureOut">
              <a:rPr lang="ru-RU" smtClean="0"/>
              <a:t>23.09.2022</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CAEDB0F-2361-409D-A019-42CD999FA9CB}" type="slidenum">
              <a:rPr lang="ru-RU" smtClean="0"/>
              <a:t>‹#›</a:t>
            </a:fld>
            <a:endParaRPr lang="ru-RU"/>
          </a:p>
        </p:txBody>
      </p:sp>
    </p:spTree>
    <p:extLst>
      <p:ext uri="{BB962C8B-B14F-4D97-AF65-F5344CB8AC3E}">
        <p14:creationId xmlns:p14="http://schemas.microsoft.com/office/powerpoint/2010/main" val="1970382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xmlns="" id="{22790EC5-ACA7-4536-8066-B60199F3C6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a:extLst>
              <a:ext uri="{FF2B5EF4-FFF2-40B4-BE49-F238E27FC236}">
                <a16:creationId xmlns:a16="http://schemas.microsoft.com/office/drawing/2014/main" xmlns="" id="{5F86BEAF-FD24-4827-AD37-6785EBC9C2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4" descr="Изображение выглядит как текст&#10;&#10;Автоматически созданное описание">
            <a:extLst>
              <a:ext uri="{FF2B5EF4-FFF2-40B4-BE49-F238E27FC236}">
                <a16:creationId xmlns:a16="http://schemas.microsoft.com/office/drawing/2014/main" xmlns="" id="{513507FD-D791-4BD0-A84F-C2B4E7718B46}"/>
              </a:ext>
            </a:extLst>
          </p:cNvPr>
          <p:cNvPicPr>
            <a:picLocks noChangeAspect="1"/>
          </p:cNvPicPr>
          <p:nvPr/>
        </p:nvPicPr>
        <p:blipFill rotWithShape="1">
          <a:blip r:embed="rId4">
            <a:extLst>
              <a:ext uri="{28A0092B-C50C-407E-A947-70E740481C1C}">
                <a14:useLocalDpi xmlns:a14="http://schemas.microsoft.com/office/drawing/2010/main" val="0"/>
              </a:ext>
            </a:extLst>
          </a:blip>
          <a:srcRect r="27556" b="1"/>
          <a:stretch/>
        </p:blipFill>
        <p:spPr>
          <a:xfrm>
            <a:off x="20" y="10"/>
            <a:ext cx="12191980" cy="6857990"/>
          </a:xfrm>
          <a:prstGeom prst="rect">
            <a:avLst/>
          </a:prstGeom>
        </p:spPr>
      </p:pic>
      <p:pic>
        <p:nvPicPr>
          <p:cNvPr id="20" name="Picture 13">
            <a:extLst>
              <a:ext uri="{FF2B5EF4-FFF2-40B4-BE49-F238E27FC236}">
                <a16:creationId xmlns:a16="http://schemas.microsoft.com/office/drawing/2014/main" xmlns="" id="{21CB8282-44AF-40D0-A7E2-03734788DC4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ounded Rectangle 8">
            <a:extLst>
              <a:ext uri="{FF2B5EF4-FFF2-40B4-BE49-F238E27FC236}">
                <a16:creationId xmlns:a16="http://schemas.microsoft.com/office/drawing/2014/main" xmlns="" id="{D77CF7D5-36A3-4ED3-AE46-77E42D2AA7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ED0E5128-E265-4DEB-9E6E-0456CA5B9CDC}"/>
              </a:ext>
            </a:extLst>
          </p:cNvPr>
          <p:cNvSpPr>
            <a:spLocks noGrp="1"/>
          </p:cNvSpPr>
          <p:nvPr>
            <p:ph type="title"/>
          </p:nvPr>
        </p:nvSpPr>
        <p:spPr>
          <a:xfrm>
            <a:off x="1346454" y="2797140"/>
            <a:ext cx="9499092" cy="1263718"/>
          </a:xfrm>
        </p:spPr>
        <p:txBody>
          <a:bodyPr vert="horz" lIns="91440" tIns="45720" rIns="91440" bIns="45720" rtlCol="0" anchor="ctr">
            <a:noAutofit/>
          </a:bodyPr>
          <a:lstStyle/>
          <a:p>
            <a:r>
              <a:rPr lang="ru-RU" sz="4400" b="1" smtClean="0"/>
              <a:t>№3 Семинар. </a:t>
            </a:r>
            <a:r>
              <a:rPr lang="en-US" sz="4400" b="1" smtClean="0"/>
              <a:t>Ақпарат</a:t>
            </a:r>
            <a:r>
              <a:rPr lang="en-US" sz="4400" b="1" dirty="0" smtClean="0"/>
              <a:t> </a:t>
            </a:r>
            <a:r>
              <a:rPr lang="en-US" sz="4400" b="1" dirty="0" err="1"/>
              <a:t>және</a:t>
            </a:r>
            <a:r>
              <a:rPr lang="en-US" sz="4400" b="1" dirty="0"/>
              <a:t> </a:t>
            </a:r>
            <a:r>
              <a:rPr lang="en-US" sz="4400" b="1" dirty="0" err="1"/>
              <a:t>энтропия</a:t>
            </a:r>
            <a:endParaRPr lang="en-US" sz="4400" b="1" dirty="0"/>
          </a:p>
        </p:txBody>
      </p:sp>
      <p:sp>
        <p:nvSpPr>
          <p:cNvPr id="3" name="TextBox 2">
            <a:extLst>
              <a:ext uri="{FF2B5EF4-FFF2-40B4-BE49-F238E27FC236}">
                <a16:creationId xmlns:a16="http://schemas.microsoft.com/office/drawing/2014/main" xmlns="" id="{90B3AAF3-D4A0-4B63-BB47-9D144F54BB80}"/>
              </a:ext>
            </a:extLst>
          </p:cNvPr>
          <p:cNvSpPr txBox="1"/>
          <p:nvPr/>
        </p:nvSpPr>
        <p:spPr>
          <a:xfrm>
            <a:off x="1383682" y="2367093"/>
            <a:ext cx="9346692" cy="3090732"/>
          </a:xfrm>
          <a:prstGeom prst="rect">
            <a:avLst/>
          </a:prstGeom>
        </p:spPr>
        <p:txBody>
          <a:bodyPr vert="horz" lIns="91440" tIns="45720" rIns="91440" bIns="45720" rtlCol="0">
            <a:normAutofit/>
          </a:bodyPr>
          <a:lstStyle/>
          <a:p>
            <a:pPr indent="-228600" defTabSz="914400">
              <a:lnSpc>
                <a:spcPct val="120000"/>
              </a:lnSpc>
              <a:spcAft>
                <a:spcPts val="600"/>
              </a:spcAft>
              <a:buClr>
                <a:schemeClr val="tx1"/>
              </a:buClr>
              <a:buFont typeface="Arial" panose="020B0604020202020204" pitchFamily="34" charset="0"/>
              <a:buChar char="•"/>
            </a:pPr>
            <a:endParaRPr lang="en-US" b="1" cap="all" dirty="0"/>
          </a:p>
        </p:txBody>
      </p:sp>
    </p:spTree>
    <p:extLst>
      <p:ext uri="{BB962C8B-B14F-4D97-AF65-F5344CB8AC3E}">
        <p14:creationId xmlns:p14="http://schemas.microsoft.com/office/powerpoint/2010/main" val="555335206"/>
      </p:ext>
    </p:extLst>
  </p:cSld>
  <p:clrMapOvr>
    <a:overrideClrMapping bg1="dk1" tx1="lt1" bg2="dk2" tx2="lt2" accent1="accent1" accent2="accent2" accent3="accent3" accent4="accent4" accent5="accent5" accent6="accent6" hlink="hlink" folHlink="folHlink"/>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xmlns="" id="{25496B42-CC46-4183-B481-887CD3E8C72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E2758CE0-F916-4DCE-88D1-71430BE441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xmlns="" id="{C665D29A-8667-4203-BEC8-F02FE4FEA2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0">
            <a:extLst>
              <a:ext uri="{FF2B5EF4-FFF2-40B4-BE49-F238E27FC236}">
                <a16:creationId xmlns:a16="http://schemas.microsoft.com/office/drawing/2014/main" xmlns="" id="{5F4B6FBE-E2AC-405A-890A-CEE1801B33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81991" y="957486"/>
            <a:ext cx="425212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4" name="Рисунок 3">
            <a:extLst>
              <a:ext uri="{FF2B5EF4-FFF2-40B4-BE49-F238E27FC236}">
                <a16:creationId xmlns:a16="http://schemas.microsoft.com/office/drawing/2014/main" xmlns="" id="{90FAF67E-D381-4AE2-BF26-0E2ED524B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9933" y="2257511"/>
            <a:ext cx="3336236" cy="2340344"/>
          </a:xfrm>
          <a:prstGeom prst="rect">
            <a:avLst/>
          </a:prstGeom>
        </p:spPr>
      </p:pic>
      <p:pic>
        <p:nvPicPr>
          <p:cNvPr id="17" name="Picture 16">
            <a:extLst>
              <a:ext uri="{FF2B5EF4-FFF2-40B4-BE49-F238E27FC236}">
                <a16:creationId xmlns:a16="http://schemas.microsoft.com/office/drawing/2014/main" xmlns="" id="{18CB13F2-3229-4182-B798-C4417D2EB52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2607" y="0"/>
            <a:ext cx="12192000" cy="6858000"/>
          </a:xfrm>
          <a:prstGeom prst="rect">
            <a:avLst/>
          </a:prstGeom>
        </p:spPr>
      </p:pic>
      <p:sp>
        <p:nvSpPr>
          <p:cNvPr id="21" name="TextBox 20">
            <a:extLst>
              <a:ext uri="{FF2B5EF4-FFF2-40B4-BE49-F238E27FC236}">
                <a16:creationId xmlns:a16="http://schemas.microsoft.com/office/drawing/2014/main" xmlns="" id="{187126B5-31DE-41EE-89D3-8FE903D66F1E}"/>
              </a:ext>
            </a:extLst>
          </p:cNvPr>
          <p:cNvSpPr txBox="1"/>
          <p:nvPr/>
        </p:nvSpPr>
        <p:spPr>
          <a:xfrm>
            <a:off x="726392" y="1732891"/>
            <a:ext cx="6097656" cy="3477875"/>
          </a:xfrm>
          <a:prstGeom prst="rect">
            <a:avLst/>
          </a:prstGeom>
          <a:noFill/>
        </p:spPr>
        <p:txBody>
          <a:bodyPr wrap="square">
            <a:spAutoFit/>
          </a:bodyPr>
          <a:lstStyle/>
          <a:p>
            <a:pPr marL="285750" indent="-285750">
              <a:buFont typeface="Arial" panose="020B0604020202020204" pitchFamily="34" charset="0"/>
              <a:buChar char="•"/>
            </a:pPr>
            <a:r>
              <a:rPr lang="en-US" sz="2000" dirty="0" err="1"/>
              <a:t>Барлық</a:t>
            </a:r>
            <a:r>
              <a:rPr lang="en-US" sz="2000" dirty="0"/>
              <a:t> </a:t>
            </a:r>
            <a:r>
              <a:rPr lang="en-US" sz="2000" dirty="0" err="1"/>
              <a:t>ғылымдар</a:t>
            </a:r>
            <a:r>
              <a:rPr lang="en-US" sz="2000" dirty="0"/>
              <a:t> </a:t>
            </a:r>
            <a:r>
              <a:rPr lang="en-US" sz="2000" dirty="0" err="1"/>
              <a:t>үшін</a:t>
            </a:r>
            <a:r>
              <a:rPr lang="en-US" sz="2000" dirty="0"/>
              <a:t> </a:t>
            </a:r>
            <a:r>
              <a:rPr lang="en-US" sz="2000" dirty="0" err="1"/>
              <a:t>жалпы</a:t>
            </a:r>
            <a:r>
              <a:rPr lang="en-US" sz="2000" dirty="0"/>
              <a:t> (</a:t>
            </a:r>
            <a:r>
              <a:rPr lang="en-US" sz="2000" dirty="0" err="1"/>
              <a:t>табиғи</a:t>
            </a:r>
            <a:r>
              <a:rPr lang="en-US" sz="2000" dirty="0"/>
              <a:t> </a:t>
            </a:r>
            <a:r>
              <a:rPr lang="en-US" sz="2000" dirty="0" err="1"/>
              <a:t>ғана</a:t>
            </a:r>
            <a:r>
              <a:rPr lang="en-US" sz="2000" dirty="0"/>
              <a:t> </a:t>
            </a:r>
            <a:r>
              <a:rPr lang="en-US" sz="2000" dirty="0" err="1"/>
              <a:t>емес</a:t>
            </a:r>
            <a:r>
              <a:rPr lang="en-US" sz="2000" dirty="0"/>
              <a:t>) </a:t>
            </a:r>
            <a:r>
              <a:rPr lang="en-US" sz="2000" dirty="0" err="1"/>
              <a:t>және</a:t>
            </a:r>
            <a:r>
              <a:rPr lang="en-US" sz="2000" dirty="0"/>
              <a:t> </a:t>
            </a:r>
            <a:r>
              <a:rPr lang="en-US" sz="2000" dirty="0" err="1"/>
              <a:t>сонымен</a:t>
            </a:r>
            <a:r>
              <a:rPr lang="en-US" sz="2000" dirty="0"/>
              <a:t> </a:t>
            </a:r>
            <a:r>
              <a:rPr lang="en-US" sz="2000" dirty="0" err="1"/>
              <a:t>бірге</a:t>
            </a:r>
            <a:r>
              <a:rPr lang="en-US" sz="2000" dirty="0"/>
              <a:t> </a:t>
            </a:r>
            <a:r>
              <a:rPr lang="en-US" sz="2000" dirty="0" err="1"/>
              <a:t>кейде</a:t>
            </a:r>
            <a:r>
              <a:rPr lang="en-US" sz="2000" dirty="0"/>
              <a:t> </a:t>
            </a:r>
            <a:r>
              <a:rPr lang="en-US" sz="2000" dirty="0" err="1"/>
              <a:t>энтропия</a:t>
            </a:r>
            <a:r>
              <a:rPr lang="en-US" sz="2000" dirty="0"/>
              <a:t> </a:t>
            </a:r>
            <a:r>
              <a:rPr lang="en-US" sz="2000" dirty="0" err="1"/>
              <a:t>мен</a:t>
            </a:r>
            <a:r>
              <a:rPr lang="en-US" sz="2000" dirty="0"/>
              <a:t> </a:t>
            </a:r>
            <a:r>
              <a:rPr lang="en-US" sz="2000" dirty="0" err="1"/>
              <a:t>ақпаратқа</a:t>
            </a:r>
            <a:r>
              <a:rPr lang="en-US" sz="2000" dirty="0"/>
              <a:t> </a:t>
            </a:r>
            <a:r>
              <a:rPr lang="en-US" sz="2000" dirty="0" err="1"/>
              <a:t>қарағанда</a:t>
            </a:r>
            <a:r>
              <a:rPr lang="en-US" sz="2000" dirty="0"/>
              <a:t> </a:t>
            </a:r>
            <a:r>
              <a:rPr lang="en-US" sz="2000" dirty="0" err="1"/>
              <a:t>жұмбақ</a:t>
            </a:r>
            <a:r>
              <a:rPr lang="en-US" sz="2000" dirty="0"/>
              <a:t> </a:t>
            </a:r>
            <a:r>
              <a:rPr lang="en-US" sz="2000" dirty="0" err="1"/>
              <a:t>реңктері</a:t>
            </a:r>
            <a:r>
              <a:rPr lang="en-US" sz="2000" dirty="0"/>
              <a:t> </a:t>
            </a:r>
            <a:r>
              <a:rPr lang="en-US" sz="2000" dirty="0" err="1"/>
              <a:t>бар</a:t>
            </a:r>
            <a:r>
              <a:rPr lang="en-US" sz="2000" dirty="0"/>
              <a:t> </a:t>
            </a:r>
            <a:r>
              <a:rPr lang="en-US" sz="2000" dirty="0" err="1"/>
              <a:t>ұғымдарды</a:t>
            </a:r>
            <a:r>
              <a:rPr lang="en-US" sz="2000" dirty="0"/>
              <a:t> </a:t>
            </a:r>
            <a:r>
              <a:rPr lang="en-US" sz="2000" dirty="0" err="1"/>
              <a:t>табу</a:t>
            </a:r>
            <a:r>
              <a:rPr lang="en-US" sz="2000" dirty="0"/>
              <a:t> </a:t>
            </a:r>
            <a:r>
              <a:rPr lang="en-US" sz="2000" dirty="0" err="1"/>
              <a:t>қиын</a:t>
            </a:r>
            <a:r>
              <a:rPr lang="en-US" sz="2000" dirty="0"/>
              <a:t>. </a:t>
            </a:r>
            <a:r>
              <a:rPr lang="en-US" sz="2000" dirty="0" err="1"/>
              <a:t>Бұл</a:t>
            </a:r>
            <a:r>
              <a:rPr lang="en-US" sz="2000" dirty="0"/>
              <a:t> </a:t>
            </a:r>
            <a:r>
              <a:rPr lang="en-US" sz="2000" dirty="0" err="1"/>
              <a:t>ішінара</a:t>
            </a:r>
            <a:r>
              <a:rPr lang="en-US" sz="2000" dirty="0"/>
              <a:t> </a:t>
            </a:r>
            <a:r>
              <a:rPr lang="en-US" sz="2000" dirty="0" err="1"/>
              <a:t>атаулардың</a:t>
            </a:r>
            <a:r>
              <a:rPr lang="en-US" sz="2000" dirty="0"/>
              <a:t> </a:t>
            </a:r>
            <a:r>
              <a:rPr lang="en-US" sz="2000" dirty="0" err="1"/>
              <a:t>өздеріне</a:t>
            </a:r>
            <a:r>
              <a:rPr lang="en-US" sz="2000" dirty="0"/>
              <a:t> </a:t>
            </a:r>
            <a:r>
              <a:rPr lang="en-US" sz="2000" dirty="0" err="1"/>
              <a:t>байланысты</a:t>
            </a:r>
            <a:r>
              <a:rPr lang="en-US" sz="2000" dirty="0"/>
              <a:t>. </a:t>
            </a:r>
            <a:endParaRPr lang="kk-KZ" sz="2000" dirty="0"/>
          </a:p>
          <a:p>
            <a:pPr marL="285750" indent="-285750">
              <a:buFont typeface="Arial" panose="020B0604020202020204" pitchFamily="34" charset="0"/>
              <a:buChar char="•"/>
            </a:pPr>
            <a:endParaRPr lang="kk-KZ" sz="2000" dirty="0"/>
          </a:p>
          <a:p>
            <a:pPr marL="285750" indent="-285750">
              <a:buFont typeface="Arial" panose="020B0604020202020204" pitchFamily="34" charset="0"/>
              <a:buChar char="•"/>
            </a:pPr>
            <a:r>
              <a:rPr lang="en-US" sz="2000" dirty="0" err="1"/>
              <a:t>Егер</a:t>
            </a:r>
            <a:r>
              <a:rPr lang="en-US" sz="2000" dirty="0"/>
              <a:t> </a:t>
            </a:r>
            <a:r>
              <a:rPr lang="en-US" sz="2000" dirty="0" err="1"/>
              <a:t>ол</a:t>
            </a:r>
            <a:r>
              <a:rPr lang="en-US" sz="2000" dirty="0"/>
              <a:t> </a:t>
            </a:r>
            <a:r>
              <a:rPr lang="en-US" sz="2000" dirty="0" err="1"/>
              <a:t>алғаш</a:t>
            </a:r>
            <a:r>
              <a:rPr lang="en-US" sz="2000" dirty="0"/>
              <a:t> </a:t>
            </a:r>
            <a:r>
              <a:rPr lang="en-US" sz="2000" dirty="0" err="1"/>
              <a:t>дүниеге</a:t>
            </a:r>
            <a:r>
              <a:rPr lang="en-US" sz="2000" dirty="0"/>
              <a:t> </a:t>
            </a:r>
            <a:r>
              <a:rPr lang="en-US" sz="2000" dirty="0" err="1"/>
              <a:t>келген</a:t>
            </a:r>
            <a:r>
              <a:rPr lang="en-US" sz="2000" dirty="0"/>
              <a:t> </a:t>
            </a:r>
            <a:r>
              <a:rPr lang="en-US" sz="2000" dirty="0" err="1"/>
              <a:t>сәттен</a:t>
            </a:r>
            <a:r>
              <a:rPr lang="en-US" sz="2000" dirty="0"/>
              <a:t> </a:t>
            </a:r>
            <a:r>
              <a:rPr lang="en-US" sz="2000" dirty="0" err="1"/>
              <a:t>бастап</a:t>
            </a:r>
            <a:r>
              <a:rPr lang="en-US" sz="2000" dirty="0"/>
              <a:t> </a:t>
            </a:r>
            <a:r>
              <a:rPr lang="en-US" sz="2000" b="1" dirty="0"/>
              <a:t>«</a:t>
            </a:r>
            <a:r>
              <a:rPr lang="en-US" sz="2000" b="1" dirty="0" err="1"/>
              <a:t>энтропия</a:t>
            </a:r>
            <a:r>
              <a:rPr lang="en-US" sz="2000" b="1" dirty="0"/>
              <a:t>» </a:t>
            </a:r>
            <a:r>
              <a:rPr lang="en-US" sz="2000" dirty="0" err="1"/>
              <a:t>деген</a:t>
            </a:r>
            <a:r>
              <a:rPr lang="en-US" sz="2000" dirty="0"/>
              <a:t> </a:t>
            </a:r>
            <a:r>
              <a:rPr lang="en-US" sz="2000" dirty="0" err="1"/>
              <a:t>шумақты</a:t>
            </a:r>
            <a:r>
              <a:rPr lang="en-US" sz="2000" dirty="0"/>
              <a:t> </a:t>
            </a:r>
            <a:r>
              <a:rPr lang="en-US" sz="2000" dirty="0" err="1"/>
              <a:t>атау</a:t>
            </a:r>
            <a:r>
              <a:rPr lang="en-US" sz="2000" dirty="0"/>
              <a:t> </a:t>
            </a:r>
            <a:r>
              <a:rPr lang="en-US" sz="2000" dirty="0" err="1"/>
              <a:t>болмаса</a:t>
            </a:r>
            <a:r>
              <a:rPr lang="en-US" sz="2000" dirty="0"/>
              <a:t>, </a:t>
            </a:r>
            <a:r>
              <a:rPr lang="en-US" sz="2000" dirty="0" err="1"/>
              <a:t>ол</a:t>
            </a:r>
            <a:r>
              <a:rPr lang="en-US" sz="2000" dirty="0"/>
              <a:t> </a:t>
            </a:r>
            <a:r>
              <a:rPr lang="en-US" sz="2000" dirty="0" err="1"/>
              <a:t>тек</a:t>
            </a:r>
            <a:r>
              <a:rPr lang="en-US" sz="2000" dirty="0"/>
              <a:t> </a:t>
            </a:r>
            <a:r>
              <a:rPr lang="en-US" sz="2000" b="1" dirty="0"/>
              <a:t>«</a:t>
            </a:r>
            <a:r>
              <a:rPr lang="en-US" sz="2000" b="1" dirty="0" err="1"/>
              <a:t>Клаузиус</a:t>
            </a:r>
            <a:r>
              <a:rPr lang="en-US" sz="2000" b="1" dirty="0"/>
              <a:t> </a:t>
            </a:r>
            <a:r>
              <a:rPr lang="en-US" sz="2000" b="1" dirty="0" err="1"/>
              <a:t>интегралы</a:t>
            </a:r>
            <a:r>
              <a:rPr lang="en-US" sz="2000" b="1" dirty="0"/>
              <a:t>» </a:t>
            </a:r>
            <a:r>
              <a:rPr lang="en-US" sz="2000" dirty="0" err="1"/>
              <a:t>болып</a:t>
            </a:r>
            <a:r>
              <a:rPr lang="en-US" sz="2000" dirty="0"/>
              <a:t> </a:t>
            </a:r>
            <a:r>
              <a:rPr lang="en-US" sz="2000" dirty="0" err="1"/>
              <a:t>қала</a:t>
            </a:r>
            <a:r>
              <a:rPr lang="en-US" sz="2000" dirty="0"/>
              <a:t> </a:t>
            </a:r>
            <a:r>
              <a:rPr lang="en-US" sz="2000" dirty="0" err="1"/>
              <a:t>берер</a:t>
            </a:r>
            <a:r>
              <a:rPr lang="en-US" sz="2000" dirty="0"/>
              <a:t> </a:t>
            </a:r>
            <a:r>
              <a:rPr lang="en-US" sz="2000" dirty="0" err="1"/>
              <a:t>еді</a:t>
            </a:r>
            <a:r>
              <a:rPr lang="en-US" sz="2000" dirty="0"/>
              <a:t>, </a:t>
            </a:r>
            <a:r>
              <a:rPr lang="en-US" sz="2000" dirty="0" err="1"/>
              <a:t>ғылымның</a:t>
            </a:r>
            <a:r>
              <a:rPr lang="en-US" sz="2000" dirty="0"/>
              <a:t> </a:t>
            </a:r>
            <a:r>
              <a:rPr lang="en-US" sz="2000" dirty="0" err="1"/>
              <a:t>әртүрлі</a:t>
            </a:r>
            <a:r>
              <a:rPr lang="en-US" sz="2000" dirty="0"/>
              <a:t> </a:t>
            </a:r>
            <a:r>
              <a:rPr lang="en-US" sz="2000" dirty="0" err="1"/>
              <a:t>салаларында</a:t>
            </a:r>
            <a:r>
              <a:rPr lang="en-US" sz="2000" dirty="0"/>
              <a:t> </a:t>
            </a:r>
            <a:r>
              <a:rPr lang="en-US" sz="2000" dirty="0" err="1"/>
              <a:t>бір</a:t>
            </a:r>
            <a:r>
              <a:rPr lang="en-US" sz="2000" dirty="0"/>
              <a:t> </a:t>
            </a:r>
            <a:r>
              <a:rPr lang="en-US" sz="2000" dirty="0" err="1"/>
              <a:t>атаумен</a:t>
            </a:r>
            <a:r>
              <a:rPr lang="en-US" sz="2000" dirty="0"/>
              <a:t> </a:t>
            </a:r>
            <a:r>
              <a:rPr lang="en-US" sz="2000" dirty="0" err="1"/>
              <a:t>қайта-қайта</a:t>
            </a:r>
            <a:r>
              <a:rPr lang="en-US" sz="2000" dirty="0"/>
              <a:t> </a:t>
            </a:r>
            <a:r>
              <a:rPr lang="en-US" sz="2000" dirty="0" err="1"/>
              <a:t>туылуы</a:t>
            </a:r>
            <a:r>
              <a:rPr lang="en-US" sz="2000" dirty="0"/>
              <a:t> </a:t>
            </a:r>
            <a:r>
              <a:rPr lang="en-US" sz="2000" dirty="0" err="1"/>
              <a:t>екіталай</a:t>
            </a:r>
            <a:r>
              <a:rPr lang="en-US" sz="2000" dirty="0"/>
              <a:t>.</a:t>
            </a:r>
            <a:endParaRPr lang="ru-RU" sz="2000" dirty="0"/>
          </a:p>
        </p:txBody>
      </p:sp>
    </p:spTree>
    <p:extLst>
      <p:ext uri="{BB962C8B-B14F-4D97-AF65-F5344CB8AC3E}">
        <p14:creationId xmlns:p14="http://schemas.microsoft.com/office/powerpoint/2010/main" val="1576128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xmlns="" id="{22790EC5-ACA7-4536-8066-B60199F3C6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CAD20AEA-7CAF-4A83-BE2E-EAF010B8B7F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xmlns="" id="{4A391C69-E52F-4DC0-B51A-0DABC54840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Изображение выглядит как текст, человек, мужчина, костюм&#10;&#10;Автоматически созданное описание">
            <a:extLst>
              <a:ext uri="{FF2B5EF4-FFF2-40B4-BE49-F238E27FC236}">
                <a16:creationId xmlns:a16="http://schemas.microsoft.com/office/drawing/2014/main" xmlns="" id="{6F68E1A5-9EA0-4107-AB4A-7095540C3B06}"/>
              </a:ext>
            </a:extLst>
          </p:cNvPr>
          <p:cNvPicPr>
            <a:picLocks noChangeAspect="1"/>
          </p:cNvPicPr>
          <p:nvPr/>
        </p:nvPicPr>
        <p:blipFill rotWithShape="1">
          <a:blip r:embed="rId4">
            <a:extLst>
              <a:ext uri="{28A0092B-C50C-407E-A947-70E740481C1C}">
                <a14:useLocalDpi xmlns:a14="http://schemas.microsoft.com/office/drawing/2010/main" val="0"/>
              </a:ext>
            </a:extLst>
          </a:blip>
          <a:srcRect l="16975" r="29975"/>
          <a:stretch/>
        </p:blipFill>
        <p:spPr>
          <a:xfrm>
            <a:off x="20" y="10"/>
            <a:ext cx="4834706" cy="6857990"/>
          </a:xfrm>
          <a:prstGeom prst="rect">
            <a:avLst/>
          </a:prstGeom>
        </p:spPr>
      </p:pic>
      <p:sp>
        <p:nvSpPr>
          <p:cNvPr id="15" name="Rectangle 14">
            <a:extLst>
              <a:ext uri="{FF2B5EF4-FFF2-40B4-BE49-F238E27FC236}">
                <a16:creationId xmlns:a16="http://schemas.microsoft.com/office/drawing/2014/main" xmlns="" id="{048390FD-448E-4FF2-AEE8-C46960568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34725"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0BD259F2-A289-4420-B3EB-BBC6A904FC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xmlns="" id="{529B7194-27C8-45A7-972A-0D120CB70962}"/>
              </a:ext>
            </a:extLst>
          </p:cNvPr>
          <p:cNvSpPr txBox="1"/>
          <p:nvPr/>
        </p:nvSpPr>
        <p:spPr>
          <a:xfrm>
            <a:off x="5225497" y="717859"/>
            <a:ext cx="4731711" cy="4401205"/>
          </a:xfrm>
          <a:prstGeom prst="rect">
            <a:avLst/>
          </a:prstGeom>
          <a:noFill/>
        </p:spPr>
        <p:txBody>
          <a:bodyPr wrap="square">
            <a:spAutoFit/>
          </a:bodyPr>
          <a:lstStyle/>
          <a:p>
            <a:pPr marL="285750" indent="-285750">
              <a:buFont typeface="Arial" panose="020B0604020202020204" pitchFamily="34" charset="0"/>
              <a:buChar char="•"/>
            </a:pPr>
            <a:r>
              <a:rPr lang="en-US" sz="2000" dirty="0" err="1"/>
              <a:t>Сонымен</a:t>
            </a:r>
            <a:r>
              <a:rPr lang="en-US" sz="2000" dirty="0"/>
              <a:t> </a:t>
            </a:r>
            <a:r>
              <a:rPr lang="en-US" sz="2000" dirty="0" err="1"/>
              <a:t>қатар</a:t>
            </a:r>
            <a:r>
              <a:rPr lang="en-US" sz="2000" dirty="0"/>
              <a:t>, </a:t>
            </a:r>
            <a:r>
              <a:rPr lang="en-US" sz="2000" dirty="0" err="1"/>
              <a:t>оның</a:t>
            </a:r>
            <a:r>
              <a:rPr lang="en-US" sz="2000" dirty="0"/>
              <a:t> </a:t>
            </a:r>
            <a:r>
              <a:rPr lang="en-US" sz="2000" dirty="0" err="1"/>
              <a:t>ашушысы</a:t>
            </a:r>
            <a:r>
              <a:rPr lang="en-US" sz="2000" dirty="0"/>
              <a:t> </a:t>
            </a:r>
            <a:r>
              <a:rPr lang="en-US" sz="2000" dirty="0" err="1"/>
              <a:t>Клаузиус</a:t>
            </a:r>
            <a:r>
              <a:rPr lang="en-US" sz="2000" dirty="0"/>
              <a:t> </a:t>
            </a:r>
            <a:r>
              <a:rPr lang="en-US" sz="2000" dirty="0" err="1"/>
              <a:t>ол</a:t>
            </a:r>
            <a:r>
              <a:rPr lang="en-US" sz="2000" dirty="0"/>
              <a:t> </a:t>
            </a:r>
            <a:r>
              <a:rPr lang="en-US" sz="2000" dirty="0" err="1"/>
              <a:t>енгізген</a:t>
            </a:r>
            <a:r>
              <a:rPr lang="en-US" sz="2000" dirty="0"/>
              <a:t> </a:t>
            </a:r>
            <a:r>
              <a:rPr lang="en-US" sz="2000" dirty="0" err="1"/>
              <a:t>тұжырымдаманы</a:t>
            </a:r>
            <a:r>
              <a:rPr lang="en-US" sz="2000" dirty="0"/>
              <a:t> </a:t>
            </a:r>
            <a:r>
              <a:rPr lang="en-US" sz="2000" dirty="0" err="1"/>
              <a:t>жаһандық</a:t>
            </a:r>
            <a:r>
              <a:rPr lang="en-US" sz="2000" dirty="0"/>
              <a:t> </a:t>
            </a:r>
            <a:r>
              <a:rPr lang="en-US" sz="2000" dirty="0" err="1"/>
              <a:t>космологиялық</a:t>
            </a:r>
            <a:r>
              <a:rPr lang="en-US" sz="2000" dirty="0"/>
              <a:t> </a:t>
            </a:r>
            <a:r>
              <a:rPr lang="en-US" sz="2000" dirty="0" err="1"/>
              <a:t>мәселелерге</a:t>
            </a:r>
            <a:r>
              <a:rPr lang="en-US" sz="2000" dirty="0"/>
              <a:t> (</a:t>
            </a:r>
            <a:r>
              <a:rPr lang="en-US" sz="2000" b="1" dirty="0" err="1"/>
              <a:t>Әлемнің</a:t>
            </a:r>
            <a:r>
              <a:rPr lang="en-US" sz="2000" b="1" dirty="0"/>
              <a:t> </a:t>
            </a:r>
            <a:r>
              <a:rPr lang="en-US" sz="2000" b="1" dirty="0" err="1"/>
              <a:t>жылу</a:t>
            </a:r>
            <a:r>
              <a:rPr lang="en-US" sz="2000" b="1" dirty="0"/>
              <a:t> </a:t>
            </a:r>
            <a:r>
              <a:rPr lang="en-US" sz="2000" b="1" dirty="0" err="1"/>
              <a:t>өлімі</a:t>
            </a:r>
            <a:r>
              <a:rPr lang="en-US" sz="2000" dirty="0"/>
              <a:t>) </a:t>
            </a:r>
            <a:r>
              <a:rPr lang="en-US" sz="2000" dirty="0" err="1"/>
              <a:t>жоғары</a:t>
            </a:r>
            <a:r>
              <a:rPr lang="en-US" sz="2000" dirty="0"/>
              <a:t> </a:t>
            </a:r>
            <a:r>
              <a:rPr lang="en-US" sz="2000" dirty="0" err="1"/>
              <a:t>мамандандырылған</a:t>
            </a:r>
            <a:r>
              <a:rPr lang="en-US" sz="2000" dirty="0"/>
              <a:t> </a:t>
            </a:r>
            <a:r>
              <a:rPr lang="en-US" sz="2000" dirty="0" err="1"/>
              <a:t>термодинамикалық</a:t>
            </a:r>
            <a:r>
              <a:rPr lang="en-US" sz="2000" dirty="0"/>
              <a:t> </a:t>
            </a:r>
            <a:r>
              <a:rPr lang="en-US" sz="2000" dirty="0" err="1"/>
              <a:t>мақсаттарда</a:t>
            </a:r>
            <a:r>
              <a:rPr lang="en-US" sz="2000" dirty="0"/>
              <a:t> </a:t>
            </a:r>
            <a:r>
              <a:rPr lang="en-US" sz="2000" dirty="0" err="1"/>
              <a:t>қолдануды</a:t>
            </a:r>
            <a:r>
              <a:rPr lang="en-US" sz="2000" dirty="0"/>
              <a:t> </a:t>
            </a:r>
            <a:r>
              <a:rPr lang="en-US" sz="2000" dirty="0" err="1"/>
              <a:t>бірінші</a:t>
            </a:r>
            <a:r>
              <a:rPr lang="en-US" sz="2000" dirty="0"/>
              <a:t> </a:t>
            </a:r>
            <a:r>
              <a:rPr lang="en-US" sz="2000" dirty="0" err="1"/>
              <a:t>болып</a:t>
            </a:r>
            <a:r>
              <a:rPr lang="en-US" sz="2000" dirty="0"/>
              <a:t> </a:t>
            </a:r>
            <a:r>
              <a:rPr lang="en-US" sz="2000" dirty="0" err="1"/>
              <a:t>бастады</a:t>
            </a:r>
            <a:r>
              <a:rPr lang="en-US" sz="2000" dirty="0"/>
              <a:t>.</a:t>
            </a:r>
            <a:endParaRPr lang="ru-RU" sz="2000" dirty="0"/>
          </a:p>
          <a:p>
            <a:endParaRPr lang="ru-RU" sz="2000" dirty="0"/>
          </a:p>
          <a:p>
            <a:pPr marL="285750" indent="-285750">
              <a:buFont typeface="Arial" panose="020B0604020202020204" pitchFamily="34" charset="0"/>
              <a:buChar char="•"/>
            </a:pPr>
            <a:r>
              <a:rPr lang="en-US" sz="2000" dirty="0" err="1"/>
              <a:t>Содан</a:t>
            </a:r>
            <a:r>
              <a:rPr lang="en-US" sz="2000" dirty="0"/>
              <a:t> </a:t>
            </a:r>
            <a:r>
              <a:rPr lang="en-US" sz="2000" dirty="0" err="1"/>
              <a:t>бері</a:t>
            </a:r>
            <a:r>
              <a:rPr lang="en-US" sz="2000" dirty="0"/>
              <a:t> </a:t>
            </a:r>
            <a:r>
              <a:rPr lang="en-US" sz="2000" dirty="0" err="1"/>
              <a:t>энтропия</a:t>
            </a:r>
            <a:r>
              <a:rPr lang="en-US" sz="2000" dirty="0"/>
              <a:t> </a:t>
            </a:r>
            <a:r>
              <a:rPr lang="en-US" sz="2000" dirty="0" err="1"/>
              <a:t>мәңгілік</a:t>
            </a:r>
            <a:r>
              <a:rPr lang="en-US" sz="2000" dirty="0"/>
              <a:t> </a:t>
            </a:r>
            <a:r>
              <a:rPr lang="en-US" sz="2000" dirty="0" err="1"/>
              <a:t>атақты</a:t>
            </a:r>
            <a:r>
              <a:rPr lang="en-US" sz="2000" dirty="0"/>
              <a:t> </a:t>
            </a:r>
            <a:r>
              <a:rPr lang="en-US" sz="2000" dirty="0" err="1"/>
              <a:t>болып</a:t>
            </a:r>
            <a:r>
              <a:rPr lang="en-US" sz="2000" dirty="0"/>
              <a:t> </a:t>
            </a:r>
            <a:r>
              <a:rPr lang="en-US" sz="2000" dirty="0" err="1"/>
              <a:t>қалған</a:t>
            </a:r>
            <a:r>
              <a:rPr lang="en-US" sz="2000" dirty="0"/>
              <a:t> </a:t>
            </a:r>
            <a:r>
              <a:rPr lang="en-US" sz="2000" dirty="0" err="1"/>
              <a:t>пікірталастарда</a:t>
            </a:r>
            <a:r>
              <a:rPr lang="en-US" sz="2000" dirty="0"/>
              <a:t> </a:t>
            </a:r>
            <a:r>
              <a:rPr lang="en-US" sz="2000" dirty="0" err="1"/>
              <a:t>бірнеше</a:t>
            </a:r>
            <a:r>
              <a:rPr lang="en-US" sz="2000" dirty="0"/>
              <a:t> </a:t>
            </a:r>
            <a:r>
              <a:rPr lang="en-US" sz="2000" dirty="0" err="1"/>
              <a:t>рет</a:t>
            </a:r>
            <a:r>
              <a:rPr lang="en-US" sz="2000" dirty="0"/>
              <a:t> </a:t>
            </a:r>
            <a:r>
              <a:rPr lang="en-US" sz="2000" dirty="0" err="1"/>
              <a:t>орын</a:t>
            </a:r>
            <a:r>
              <a:rPr lang="en-US" sz="2000" dirty="0"/>
              <a:t> </a:t>
            </a:r>
            <a:r>
              <a:rPr lang="en-US" sz="2000" dirty="0" err="1"/>
              <a:t>алды</a:t>
            </a:r>
            <a:r>
              <a:rPr lang="en-US" sz="2000" dirty="0"/>
              <a:t> .</a:t>
            </a:r>
            <a:r>
              <a:rPr lang="en-US" sz="2000" dirty="0" err="1"/>
              <a:t>Қазіргі</a:t>
            </a:r>
            <a:r>
              <a:rPr lang="en-US" sz="2000" dirty="0"/>
              <a:t> </a:t>
            </a:r>
            <a:r>
              <a:rPr lang="en-US" sz="2000" dirty="0" err="1"/>
              <a:t>уақытта</a:t>
            </a:r>
            <a:r>
              <a:rPr lang="en-US" sz="2000" dirty="0"/>
              <a:t> </a:t>
            </a:r>
            <a:r>
              <a:rPr lang="en-US" sz="2000" dirty="0" err="1"/>
              <a:t>бұл</a:t>
            </a:r>
            <a:r>
              <a:rPr lang="en-US" sz="2000" dirty="0"/>
              <a:t> </a:t>
            </a:r>
            <a:r>
              <a:rPr lang="en-US" sz="2000" dirty="0" err="1"/>
              <a:t>ұғымның</a:t>
            </a:r>
            <a:r>
              <a:rPr lang="en-US" sz="2000" dirty="0"/>
              <a:t> </a:t>
            </a:r>
            <a:r>
              <a:rPr lang="en-US" sz="2000" dirty="0" err="1"/>
              <a:t>әмбебап</a:t>
            </a:r>
            <a:r>
              <a:rPr lang="en-US" sz="2000" dirty="0"/>
              <a:t> </a:t>
            </a:r>
            <a:r>
              <a:rPr lang="en-US" sz="2000" dirty="0" err="1"/>
              <a:t>сипаты</a:t>
            </a:r>
            <a:r>
              <a:rPr lang="en-US" sz="2000" dirty="0"/>
              <a:t> </a:t>
            </a:r>
            <a:r>
              <a:rPr lang="en-US" sz="2000" dirty="0" err="1"/>
              <a:t>баршаға</a:t>
            </a:r>
            <a:r>
              <a:rPr lang="en-US" sz="2000" dirty="0"/>
              <a:t> </a:t>
            </a:r>
            <a:r>
              <a:rPr lang="en-US" sz="2000" dirty="0" err="1"/>
              <a:t>танылып</a:t>
            </a:r>
            <a:r>
              <a:rPr lang="en-US" sz="2000" dirty="0"/>
              <a:t>, </a:t>
            </a:r>
            <a:r>
              <a:rPr lang="en-US" sz="2000" dirty="0" err="1"/>
              <a:t>көптеген</a:t>
            </a:r>
            <a:r>
              <a:rPr lang="en-US" sz="2000" dirty="0"/>
              <a:t> </a:t>
            </a:r>
            <a:r>
              <a:rPr lang="en-US" sz="2000" dirty="0" err="1"/>
              <a:t>салаларда</a:t>
            </a:r>
            <a:r>
              <a:rPr lang="en-US" sz="2000" dirty="0"/>
              <a:t> </a:t>
            </a:r>
            <a:r>
              <a:rPr lang="en-US" sz="2000" dirty="0" err="1"/>
              <a:t>жемісті</a:t>
            </a:r>
            <a:r>
              <a:rPr lang="en-US" sz="2000" dirty="0"/>
              <a:t> </a:t>
            </a:r>
            <a:r>
              <a:rPr lang="en-US" sz="2000" dirty="0" err="1"/>
              <a:t>қолданылуда</a:t>
            </a:r>
            <a:r>
              <a:rPr lang="en-US" sz="2000" dirty="0"/>
              <a:t>.</a:t>
            </a:r>
            <a:endParaRPr lang="ru-RU" sz="2000" dirty="0"/>
          </a:p>
        </p:txBody>
      </p:sp>
    </p:spTree>
    <p:extLst>
      <p:ext uri="{BB962C8B-B14F-4D97-AF65-F5344CB8AC3E}">
        <p14:creationId xmlns:p14="http://schemas.microsoft.com/office/powerpoint/2010/main" val="6224787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xmlns="" id="{25496B42-CC46-4183-B481-887CD3E8C72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a:extLst>
              <a:ext uri="{FF2B5EF4-FFF2-40B4-BE49-F238E27FC236}">
                <a16:creationId xmlns:a16="http://schemas.microsoft.com/office/drawing/2014/main" xmlns="" id="{E2758CE0-F916-4DCE-88D1-71430BE441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1" name="Rectangle 12">
            <a:extLst>
              <a:ext uri="{FF2B5EF4-FFF2-40B4-BE49-F238E27FC236}">
                <a16:creationId xmlns:a16="http://schemas.microsoft.com/office/drawing/2014/main" xmlns="" id="{53E559B7-FFF0-4CD8-9260-6334681311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Изображение выглядит как электроника, клавиатура, компьютер, сидит&#10;&#10;Автоматически созданное описание">
            <a:extLst>
              <a:ext uri="{FF2B5EF4-FFF2-40B4-BE49-F238E27FC236}">
                <a16:creationId xmlns:a16="http://schemas.microsoft.com/office/drawing/2014/main" xmlns="" id="{79FEBF81-97D1-4FC2-A588-FDD12D0C1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00" y="453170"/>
            <a:ext cx="5135784" cy="287603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32" name="Picture 14">
            <a:extLst>
              <a:ext uri="{FF2B5EF4-FFF2-40B4-BE49-F238E27FC236}">
                <a16:creationId xmlns:a16="http://schemas.microsoft.com/office/drawing/2014/main" xmlns="" id="{180BC9E0-1901-4FD9-90B5-82D9EE5137E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TextBox 27">
            <a:extLst>
              <a:ext uri="{FF2B5EF4-FFF2-40B4-BE49-F238E27FC236}">
                <a16:creationId xmlns:a16="http://schemas.microsoft.com/office/drawing/2014/main" xmlns="" id="{11CBAC21-46A7-4DDC-84C2-04CA9D261B69}"/>
              </a:ext>
            </a:extLst>
          </p:cNvPr>
          <p:cNvSpPr txBox="1"/>
          <p:nvPr/>
        </p:nvSpPr>
        <p:spPr>
          <a:xfrm>
            <a:off x="752637" y="1220091"/>
            <a:ext cx="5135784" cy="1754326"/>
          </a:xfrm>
          <a:prstGeom prst="rect">
            <a:avLst/>
          </a:prstGeom>
          <a:noFill/>
        </p:spPr>
        <p:txBody>
          <a:bodyPr wrap="square">
            <a:spAutoFit/>
          </a:bodyPr>
          <a:lstStyle/>
          <a:p>
            <a:pPr marL="285750" indent="-285750">
              <a:buFont typeface="Arial" panose="020B0604020202020204" pitchFamily="34" charset="0"/>
              <a:buChar char="•"/>
            </a:pPr>
            <a:r>
              <a:rPr lang="en-US" sz="1800" b="1" dirty="0"/>
              <a:t>«</a:t>
            </a:r>
            <a:r>
              <a:rPr lang="en-US" sz="1800" b="1" dirty="0" err="1"/>
              <a:t>Ақпарат</a:t>
            </a:r>
            <a:r>
              <a:rPr lang="en-US" sz="1800" b="1" dirty="0"/>
              <a:t>» </a:t>
            </a:r>
            <a:r>
              <a:rPr lang="en-US" sz="1800" b="1" dirty="0" err="1"/>
              <a:t>термині</a:t>
            </a:r>
            <a:r>
              <a:rPr lang="en-US" sz="1800" b="1" dirty="0"/>
              <a:t> </a:t>
            </a:r>
            <a:r>
              <a:rPr lang="en-US" sz="1800" b="1" dirty="0" err="1"/>
              <a:t>К.Шэннонның</a:t>
            </a:r>
            <a:r>
              <a:rPr lang="en-US" sz="1800" b="1" dirty="0"/>
              <a:t> </a:t>
            </a:r>
            <a:r>
              <a:rPr lang="en-US" sz="1800" b="1" dirty="0" err="1"/>
              <a:t>бұрыннан</a:t>
            </a:r>
            <a:r>
              <a:rPr lang="en-US" sz="1800" b="1" dirty="0"/>
              <a:t> </a:t>
            </a:r>
            <a:r>
              <a:rPr lang="en-US" sz="1800" b="1" dirty="0" err="1"/>
              <a:t>бар</a:t>
            </a:r>
            <a:r>
              <a:rPr lang="en-US" sz="1800" b="1" dirty="0"/>
              <a:t> </a:t>
            </a:r>
            <a:r>
              <a:rPr lang="en-US" sz="1800" b="1" dirty="0" err="1"/>
              <a:t>күнделікті</a:t>
            </a:r>
            <a:r>
              <a:rPr lang="en-US" sz="1800" b="1" dirty="0"/>
              <a:t> </a:t>
            </a:r>
            <a:r>
              <a:rPr lang="en-US" sz="1800" b="1" dirty="0" err="1"/>
              <a:t>ұғымға</a:t>
            </a:r>
            <a:r>
              <a:rPr lang="en-US" sz="1800" b="1" dirty="0"/>
              <a:t> </a:t>
            </a:r>
            <a:r>
              <a:rPr lang="en-US" sz="1800" b="1" dirty="0" err="1"/>
              <a:t>математикалық</a:t>
            </a:r>
            <a:r>
              <a:rPr lang="en-US" sz="1800" b="1" dirty="0"/>
              <a:t> </a:t>
            </a:r>
            <a:r>
              <a:rPr lang="en-US" sz="1800" b="1" dirty="0" err="1"/>
              <a:t>нақты</a:t>
            </a:r>
            <a:r>
              <a:rPr lang="en-US" sz="1800" b="1" dirty="0"/>
              <a:t> </a:t>
            </a:r>
            <a:r>
              <a:rPr lang="en-US" sz="1800" b="1" dirty="0" err="1"/>
              <a:t>мағына</a:t>
            </a:r>
            <a:r>
              <a:rPr lang="en-US" sz="1800" b="1" dirty="0"/>
              <a:t> </a:t>
            </a:r>
            <a:r>
              <a:rPr lang="en-US" sz="1800" b="1" dirty="0" err="1"/>
              <a:t>беруімен</a:t>
            </a:r>
            <a:r>
              <a:rPr lang="en-US" sz="1800" b="1" dirty="0"/>
              <a:t> </a:t>
            </a:r>
            <a:r>
              <a:rPr lang="en-US" sz="1800" b="1" dirty="0" err="1"/>
              <a:t>ерекше</a:t>
            </a:r>
            <a:r>
              <a:rPr lang="en-US" sz="1800" b="1" dirty="0"/>
              <a:t>. </a:t>
            </a:r>
            <a:r>
              <a:rPr lang="en-US" sz="1800" dirty="0" err="1"/>
              <a:t>Бұл</a:t>
            </a:r>
            <a:r>
              <a:rPr lang="en-US" sz="1800" dirty="0"/>
              <a:t> </a:t>
            </a:r>
            <a:r>
              <a:rPr lang="en-US" sz="1800" dirty="0" err="1"/>
              <a:t>терминнің</a:t>
            </a:r>
            <a:r>
              <a:rPr lang="en-US" sz="1800" dirty="0"/>
              <a:t> </a:t>
            </a:r>
            <a:r>
              <a:rPr lang="en-US" sz="1800" dirty="0" err="1"/>
              <a:t>белгісіз</a:t>
            </a:r>
            <a:r>
              <a:rPr lang="en-US" sz="1800" dirty="0"/>
              <a:t> </a:t>
            </a:r>
            <a:r>
              <a:rPr lang="en-US" sz="1800" dirty="0" err="1"/>
              <a:t>күнделікті</a:t>
            </a:r>
            <a:r>
              <a:rPr lang="en-US" sz="1800" dirty="0"/>
              <a:t> </a:t>
            </a:r>
            <a:r>
              <a:rPr lang="en-US" sz="1800" dirty="0" err="1"/>
              <a:t>мағынасы</a:t>
            </a:r>
            <a:r>
              <a:rPr lang="en-US" sz="1800" dirty="0"/>
              <a:t> </a:t>
            </a:r>
            <a:r>
              <a:rPr lang="en-US" sz="1800" dirty="0" err="1"/>
              <a:t>қазірдің</a:t>
            </a:r>
            <a:r>
              <a:rPr lang="en-US" sz="1800" dirty="0"/>
              <a:t> </a:t>
            </a:r>
            <a:r>
              <a:rPr lang="en-US" sz="1800" dirty="0" err="1"/>
              <a:t>өзінде</a:t>
            </a:r>
            <a:r>
              <a:rPr lang="en-US" sz="1800" dirty="0"/>
              <a:t> </a:t>
            </a:r>
            <a:r>
              <a:rPr lang="en-US" sz="1800" dirty="0" err="1"/>
              <a:t>ғылыми</a:t>
            </a:r>
            <a:r>
              <a:rPr lang="en-US" sz="1800" dirty="0"/>
              <a:t>. </a:t>
            </a:r>
            <a:r>
              <a:rPr lang="en-US" sz="1800" dirty="0" err="1"/>
              <a:t>Бұл</a:t>
            </a:r>
            <a:r>
              <a:rPr lang="en-US" sz="1800" dirty="0"/>
              <a:t> </a:t>
            </a:r>
            <a:r>
              <a:rPr lang="en-US" sz="1800" dirty="0" err="1"/>
              <a:t>көптеген</a:t>
            </a:r>
            <a:r>
              <a:rPr lang="en-US" sz="1800" dirty="0"/>
              <a:t> </a:t>
            </a:r>
            <a:r>
              <a:rPr lang="en-US" sz="1800" dirty="0" err="1"/>
              <a:t>түсініспеушіліктер</a:t>
            </a:r>
            <a:r>
              <a:rPr lang="en-US" sz="1800" dirty="0"/>
              <a:t> </a:t>
            </a:r>
            <a:r>
              <a:rPr lang="en-US" sz="1800" dirty="0" err="1"/>
              <a:t>мен</a:t>
            </a:r>
            <a:r>
              <a:rPr lang="en-US" sz="1800" dirty="0"/>
              <a:t> </a:t>
            </a:r>
            <a:r>
              <a:rPr lang="en-US" sz="1800" dirty="0" err="1"/>
              <a:t>болжамдарға</a:t>
            </a:r>
            <a:r>
              <a:rPr lang="en-US" sz="1800" dirty="0"/>
              <a:t> </a:t>
            </a:r>
            <a:r>
              <a:rPr lang="en-US" sz="1800" dirty="0" err="1"/>
              <a:t>әкелді</a:t>
            </a:r>
            <a:r>
              <a:rPr lang="en-US" sz="1800" dirty="0"/>
              <a:t> </a:t>
            </a:r>
            <a:r>
              <a:rPr lang="en-US" sz="1800" dirty="0" err="1"/>
              <a:t>және</a:t>
            </a:r>
            <a:r>
              <a:rPr lang="en-US" sz="1800" dirty="0"/>
              <a:t> </a:t>
            </a:r>
            <a:r>
              <a:rPr lang="en-US" sz="1800" dirty="0" err="1"/>
              <a:t>соқтырды</a:t>
            </a:r>
            <a:r>
              <a:rPr lang="en-US" sz="1800" dirty="0"/>
              <a:t>.</a:t>
            </a:r>
          </a:p>
        </p:txBody>
      </p:sp>
      <p:pic>
        <p:nvPicPr>
          <p:cNvPr id="33" name="Рисунок 32">
            <a:extLst>
              <a:ext uri="{FF2B5EF4-FFF2-40B4-BE49-F238E27FC236}">
                <a16:creationId xmlns:a16="http://schemas.microsoft.com/office/drawing/2014/main" xmlns="" id="{AEA932BA-8772-494A-BF6E-321273CA8E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116" y="3212210"/>
            <a:ext cx="2609850" cy="3590925"/>
          </a:xfrm>
          <a:prstGeom prst="rect">
            <a:avLst/>
          </a:prstGeom>
          <a:ln>
            <a:noFill/>
          </a:ln>
          <a:effectLst>
            <a:softEdge rad="112500"/>
          </a:effectLst>
        </p:spPr>
      </p:pic>
      <p:sp>
        <p:nvSpPr>
          <p:cNvPr id="34" name="TextBox 33">
            <a:extLst>
              <a:ext uri="{FF2B5EF4-FFF2-40B4-BE49-F238E27FC236}">
                <a16:creationId xmlns:a16="http://schemas.microsoft.com/office/drawing/2014/main" xmlns="" id="{4C3D5281-20C8-47C2-9277-B6F9004DA2C4}"/>
              </a:ext>
            </a:extLst>
          </p:cNvPr>
          <p:cNvSpPr txBox="1"/>
          <p:nvPr/>
        </p:nvSpPr>
        <p:spPr>
          <a:xfrm>
            <a:off x="3569966" y="3687796"/>
            <a:ext cx="7532043" cy="2308324"/>
          </a:xfrm>
          <a:prstGeom prst="rect">
            <a:avLst/>
          </a:prstGeom>
          <a:noFill/>
        </p:spPr>
        <p:txBody>
          <a:bodyPr wrap="square">
            <a:spAutoFit/>
          </a:bodyPr>
          <a:lstStyle/>
          <a:p>
            <a:pPr marL="285750" indent="-285750">
              <a:buFont typeface="Arial" panose="020B0604020202020204" pitchFamily="34" charset="0"/>
              <a:buChar char="•"/>
            </a:pPr>
            <a:r>
              <a:rPr lang="en-US" sz="1800" dirty="0" err="1"/>
              <a:t>Тағы</a:t>
            </a:r>
            <a:r>
              <a:rPr lang="en-US" sz="1800" dirty="0"/>
              <a:t> </a:t>
            </a:r>
            <a:r>
              <a:rPr lang="en-US" sz="1800" dirty="0" err="1"/>
              <a:t>бір</a:t>
            </a:r>
            <a:r>
              <a:rPr lang="en-US" sz="1800" dirty="0"/>
              <a:t> </a:t>
            </a:r>
            <a:r>
              <a:rPr lang="en-US" sz="1800" dirty="0" err="1"/>
              <a:t>қызығы</a:t>
            </a:r>
            <a:r>
              <a:rPr lang="en-US" sz="1800" dirty="0"/>
              <a:t>, </a:t>
            </a:r>
            <a:r>
              <a:rPr lang="en-US" sz="1800" dirty="0" err="1"/>
              <a:t>К.Шэннон</a:t>
            </a:r>
            <a:r>
              <a:rPr lang="en-US" sz="1800" dirty="0"/>
              <a:t> </a:t>
            </a:r>
            <a:r>
              <a:rPr lang="en-US" sz="1800" dirty="0" err="1"/>
              <a:t>ақпарат</a:t>
            </a:r>
            <a:r>
              <a:rPr lang="en-US" sz="1800" dirty="0"/>
              <a:t> </a:t>
            </a:r>
            <a:r>
              <a:rPr lang="en-US" sz="1800" dirty="0" err="1"/>
              <a:t>теориясын</a:t>
            </a:r>
            <a:r>
              <a:rPr lang="en-US" sz="1800" dirty="0"/>
              <a:t> – </a:t>
            </a:r>
            <a:r>
              <a:rPr lang="en-US" sz="1800" dirty="0" err="1"/>
              <a:t>мәні</a:t>
            </a:r>
            <a:r>
              <a:rPr lang="en-US" sz="1800" dirty="0"/>
              <a:t> </a:t>
            </a:r>
            <a:r>
              <a:rPr lang="en-US" sz="1800" dirty="0" err="1"/>
              <a:t>бойынша</a:t>
            </a:r>
            <a:r>
              <a:rPr lang="en-US" sz="1800" dirty="0"/>
              <a:t> </a:t>
            </a:r>
            <a:r>
              <a:rPr lang="en-US" sz="1800" dirty="0" err="1"/>
              <a:t>математиканың</a:t>
            </a:r>
            <a:r>
              <a:rPr lang="en-US" sz="1800" dirty="0"/>
              <a:t> </a:t>
            </a:r>
            <a:r>
              <a:rPr lang="en-US" sz="1800" dirty="0" err="1"/>
              <a:t>бір</a:t>
            </a:r>
            <a:r>
              <a:rPr lang="en-US" sz="1800" dirty="0"/>
              <a:t> </a:t>
            </a:r>
            <a:r>
              <a:rPr lang="en-US" sz="1800" dirty="0" err="1"/>
              <a:t>саласын</a:t>
            </a:r>
            <a:r>
              <a:rPr lang="en-US" sz="1800" dirty="0"/>
              <a:t> </a:t>
            </a:r>
            <a:r>
              <a:rPr lang="en-US" sz="1800" dirty="0" err="1"/>
              <a:t>жасаушы</a:t>
            </a:r>
            <a:r>
              <a:rPr lang="en-US" sz="1800" dirty="0"/>
              <a:t> </a:t>
            </a:r>
            <a:r>
              <a:rPr lang="en-US" sz="1800" dirty="0" err="1"/>
              <a:t>ретінде</a:t>
            </a:r>
            <a:r>
              <a:rPr lang="en-US" sz="1800" dirty="0"/>
              <a:t> </a:t>
            </a:r>
            <a:r>
              <a:rPr lang="en-US" sz="1800" dirty="0" err="1"/>
              <a:t>таза</a:t>
            </a:r>
            <a:r>
              <a:rPr lang="en-US" sz="1800" dirty="0"/>
              <a:t> </a:t>
            </a:r>
            <a:r>
              <a:rPr lang="en-US" sz="1800" dirty="0" err="1"/>
              <a:t>математик</a:t>
            </a:r>
            <a:r>
              <a:rPr lang="en-US" sz="1800" dirty="0"/>
              <a:t> </a:t>
            </a:r>
            <a:r>
              <a:rPr lang="en-US" sz="1800" dirty="0" err="1"/>
              <a:t>емес</a:t>
            </a:r>
            <a:r>
              <a:rPr lang="en-US" sz="1800" dirty="0"/>
              <a:t>, </a:t>
            </a:r>
            <a:r>
              <a:rPr lang="en-US" sz="1800" b="1" dirty="0" err="1"/>
              <a:t>инженер-теоретик</a:t>
            </a:r>
            <a:r>
              <a:rPr lang="en-US" sz="1800" dirty="0"/>
              <a:t> </a:t>
            </a:r>
            <a:r>
              <a:rPr lang="en-US" sz="1800" dirty="0" err="1"/>
              <a:t>болған</a:t>
            </a:r>
            <a:r>
              <a:rPr lang="en-US" sz="1800" dirty="0"/>
              <a:t>. </a:t>
            </a:r>
            <a:r>
              <a:rPr lang="en-US" sz="1800" dirty="0" err="1"/>
              <a:t>Сондықтан</a:t>
            </a:r>
            <a:r>
              <a:rPr lang="en-US" sz="1800" dirty="0"/>
              <a:t> </a:t>
            </a:r>
            <a:r>
              <a:rPr lang="en-US" sz="1800" dirty="0" err="1"/>
              <a:t>оның</a:t>
            </a:r>
            <a:r>
              <a:rPr lang="en-US" sz="1800" dirty="0"/>
              <a:t> </a:t>
            </a:r>
            <a:r>
              <a:rPr lang="en-US" sz="1800" dirty="0" err="1"/>
              <a:t>еңбектері</a:t>
            </a:r>
            <a:r>
              <a:rPr lang="en-US" sz="1800" dirty="0"/>
              <a:t> </a:t>
            </a:r>
            <a:r>
              <a:rPr lang="en-US" sz="1800" dirty="0" err="1"/>
              <a:t>инженерлерге</a:t>
            </a:r>
            <a:r>
              <a:rPr lang="en-US" sz="1800" dirty="0"/>
              <a:t>, </a:t>
            </a:r>
            <a:r>
              <a:rPr lang="en-US" sz="1800" dirty="0" err="1"/>
              <a:t>жаратылыстанушыларға</a:t>
            </a:r>
            <a:r>
              <a:rPr lang="en-US" sz="1800" dirty="0"/>
              <a:t>, </a:t>
            </a:r>
            <a:r>
              <a:rPr lang="en-US" sz="1800" dirty="0" err="1"/>
              <a:t>тіпті</a:t>
            </a:r>
            <a:r>
              <a:rPr lang="en-US" sz="1800" dirty="0"/>
              <a:t> </a:t>
            </a:r>
            <a:r>
              <a:rPr lang="en-US" sz="1800" dirty="0" err="1"/>
              <a:t>математикадан</a:t>
            </a:r>
            <a:r>
              <a:rPr lang="en-US" sz="1800" dirty="0"/>
              <a:t> </a:t>
            </a:r>
            <a:r>
              <a:rPr lang="en-US" sz="1800" dirty="0" err="1"/>
              <a:t>хабардар</a:t>
            </a:r>
            <a:r>
              <a:rPr lang="en-US" sz="1800" dirty="0"/>
              <a:t> </a:t>
            </a:r>
            <a:r>
              <a:rPr lang="en-US" sz="1800" dirty="0" err="1"/>
              <a:t>гуманитарлық</a:t>
            </a:r>
            <a:r>
              <a:rPr lang="en-US" sz="1800" dirty="0"/>
              <a:t> </a:t>
            </a:r>
            <a:r>
              <a:rPr lang="en-US" sz="1800" dirty="0" err="1"/>
              <a:t>ғылымдарға</a:t>
            </a:r>
            <a:r>
              <a:rPr lang="en-US" sz="1800" dirty="0"/>
              <a:t> </a:t>
            </a:r>
            <a:r>
              <a:rPr lang="en-US" sz="1800" dirty="0" err="1"/>
              <a:t>түсінікті</a:t>
            </a:r>
            <a:r>
              <a:rPr lang="en-US" sz="1800" dirty="0"/>
              <a:t> </a:t>
            </a:r>
            <a:r>
              <a:rPr lang="en-US" sz="1800" dirty="0" err="1"/>
              <a:t>тілде</a:t>
            </a:r>
            <a:r>
              <a:rPr lang="en-US" sz="1800" dirty="0"/>
              <a:t> </a:t>
            </a:r>
            <a:r>
              <a:rPr lang="en-US" sz="1800" dirty="0" err="1"/>
              <a:t>жазылған</a:t>
            </a:r>
            <a:r>
              <a:rPr lang="en-US" sz="1800" dirty="0"/>
              <a:t>.</a:t>
            </a:r>
            <a:br>
              <a:rPr lang="en-US" sz="1800" dirty="0"/>
            </a:br>
            <a:r>
              <a:rPr lang="en-US" sz="1800" dirty="0" err="1"/>
              <a:t>Кәсіби</a:t>
            </a:r>
            <a:r>
              <a:rPr lang="en-US" sz="1800" dirty="0"/>
              <a:t> </a:t>
            </a:r>
            <a:r>
              <a:rPr lang="en-US" sz="1800" dirty="0" err="1"/>
              <a:t>математиктер</a:t>
            </a:r>
            <a:r>
              <a:rPr lang="en-US" sz="1800" dirty="0"/>
              <a:t> </a:t>
            </a:r>
            <a:r>
              <a:rPr lang="en-US" sz="1800" dirty="0" err="1"/>
              <a:t>бұл</a:t>
            </a:r>
            <a:r>
              <a:rPr lang="en-US" sz="1800" dirty="0"/>
              <a:t> </a:t>
            </a:r>
            <a:r>
              <a:rPr lang="en-US" sz="1800" dirty="0" err="1"/>
              <a:t>салада</a:t>
            </a:r>
            <a:r>
              <a:rPr lang="en-US" sz="1800" dirty="0"/>
              <a:t> </a:t>
            </a:r>
            <a:r>
              <a:rPr lang="en-US" sz="1800" dirty="0" err="1"/>
              <a:t>кейінірек</a:t>
            </a:r>
            <a:r>
              <a:rPr lang="en-US" sz="1800" dirty="0"/>
              <a:t> </a:t>
            </a:r>
            <a:r>
              <a:rPr lang="en-US" sz="1800" dirty="0" err="1"/>
              <a:t>белсенділік</a:t>
            </a:r>
            <a:r>
              <a:rPr lang="en-US" sz="1800" dirty="0"/>
              <a:t> </a:t>
            </a:r>
            <a:r>
              <a:rPr lang="en-US" sz="1800" dirty="0" err="1"/>
              <a:t>танытты</a:t>
            </a:r>
            <a:r>
              <a:rPr lang="en-US" sz="1800" dirty="0"/>
              <a:t>, </a:t>
            </a:r>
            <a:r>
              <a:rPr lang="en-US" sz="1800" dirty="0" err="1"/>
              <a:t>бірақ</a:t>
            </a:r>
            <a:r>
              <a:rPr lang="en-US" sz="1800" dirty="0"/>
              <a:t> </a:t>
            </a:r>
            <a:r>
              <a:rPr lang="en-US" sz="1800" dirty="0" err="1"/>
              <a:t>олардың</a:t>
            </a:r>
            <a:r>
              <a:rPr lang="en-US" sz="1800" dirty="0"/>
              <a:t> </a:t>
            </a:r>
            <a:r>
              <a:rPr lang="en-US" sz="1800" dirty="0" err="1"/>
              <a:t>капиталды</a:t>
            </a:r>
            <a:r>
              <a:rPr lang="en-US" sz="1800" dirty="0"/>
              <a:t> </a:t>
            </a:r>
            <a:r>
              <a:rPr lang="en-US" sz="1800" dirty="0" err="1"/>
              <a:t>тәсілі</a:t>
            </a:r>
            <a:r>
              <a:rPr lang="en-US" sz="1800" dirty="0"/>
              <a:t> (</a:t>
            </a:r>
            <a:r>
              <a:rPr lang="en-US" sz="1800" dirty="0" err="1"/>
              <a:t>мысалы</a:t>
            </a:r>
            <a:r>
              <a:rPr lang="en-US" sz="1800" dirty="0"/>
              <a:t>, </a:t>
            </a:r>
            <a:r>
              <a:rPr lang="en-US" sz="1800" dirty="0" err="1"/>
              <a:t>қараңыз</a:t>
            </a:r>
            <a:r>
              <a:rPr lang="en-US" sz="1800" dirty="0"/>
              <a:t>) </a:t>
            </a:r>
            <a:r>
              <a:rPr lang="en-US" sz="1800" dirty="0" err="1"/>
              <a:t>қолданбаларда</a:t>
            </a:r>
            <a:r>
              <a:rPr lang="en-US" sz="1800" dirty="0"/>
              <a:t> </a:t>
            </a:r>
            <a:r>
              <a:rPr lang="en-US" sz="1800" dirty="0" err="1"/>
              <a:t>әлі</a:t>
            </a:r>
            <a:r>
              <a:rPr lang="en-US" sz="1800" dirty="0"/>
              <a:t> </a:t>
            </a:r>
            <a:r>
              <a:rPr lang="en-US" sz="1800" dirty="0" err="1"/>
              <a:t>сұранысқа</a:t>
            </a:r>
            <a:r>
              <a:rPr lang="en-US" sz="1800" dirty="0"/>
              <a:t> </a:t>
            </a:r>
            <a:r>
              <a:rPr lang="en-US" sz="1800" dirty="0" err="1"/>
              <a:t>ие</a:t>
            </a:r>
            <a:r>
              <a:rPr lang="en-US" sz="1800" dirty="0"/>
              <a:t> </a:t>
            </a:r>
            <a:r>
              <a:rPr lang="en-US" sz="1800" dirty="0" err="1"/>
              <a:t>емес</a:t>
            </a:r>
            <a:r>
              <a:rPr lang="en-US" sz="1800" dirty="0"/>
              <a:t>, А.Н. </a:t>
            </a:r>
            <a:r>
              <a:rPr lang="en-US" sz="1800" dirty="0" err="1"/>
              <a:t>Колмогоров</a:t>
            </a:r>
            <a:r>
              <a:rPr lang="en-US" sz="1800" dirty="0"/>
              <a:t>.</a:t>
            </a:r>
            <a:endParaRPr lang="ru-RU" dirty="0"/>
          </a:p>
        </p:txBody>
      </p:sp>
    </p:spTree>
    <p:extLst>
      <p:ext uri="{BB962C8B-B14F-4D97-AF65-F5344CB8AC3E}">
        <p14:creationId xmlns:p14="http://schemas.microsoft.com/office/powerpoint/2010/main" val="2245178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xmlns="" id="{25496B42-CC46-4183-B481-887CD3E8C72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E2758CE0-F916-4DCE-88D1-71430BE441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xmlns="" id="{53E559B7-FFF0-4CD8-9260-6334681311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5" descr="Вопросы">
            <a:extLst>
              <a:ext uri="{FF2B5EF4-FFF2-40B4-BE49-F238E27FC236}">
                <a16:creationId xmlns:a16="http://schemas.microsoft.com/office/drawing/2014/main" xmlns="" id="{03A6DEBC-4197-0C12-59C3-8CE4CBFC88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196230" y="957486"/>
            <a:ext cx="4935130" cy="493513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5" name="Picture 14">
            <a:extLst>
              <a:ext uri="{FF2B5EF4-FFF2-40B4-BE49-F238E27FC236}">
                <a16:creationId xmlns:a16="http://schemas.microsoft.com/office/drawing/2014/main" xmlns="" id="{180BC9E0-1901-4FD9-90B5-82D9EE5137E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4E08EF61-0B8C-4E50-9FD5-BD3175B31D1C}"/>
              </a:ext>
            </a:extLst>
          </p:cNvPr>
          <p:cNvSpPr>
            <a:spLocks noGrp="1"/>
          </p:cNvSpPr>
          <p:nvPr>
            <p:ph type="title"/>
          </p:nvPr>
        </p:nvSpPr>
        <p:spPr>
          <a:xfrm>
            <a:off x="284669" y="1484260"/>
            <a:ext cx="5626893" cy="871314"/>
          </a:xfrm>
        </p:spPr>
        <p:txBody>
          <a:bodyPr vert="horz" lIns="91440" tIns="45720" rIns="91440" bIns="45720" rtlCol="0" anchor="b">
            <a:normAutofit/>
          </a:bodyPr>
          <a:lstStyle/>
          <a:p>
            <a:r>
              <a:rPr lang="kk-KZ" sz="1600" b="1" dirty="0">
                <a:latin typeface="Times New Roman" panose="02020603050405020304" pitchFamily="18" charset="0"/>
                <a:cs typeface="Times New Roman" panose="02020603050405020304" pitchFamily="18" charset="0"/>
              </a:rPr>
              <a:t>Ақпараттық теориядан негізгі мәліметтер</a:t>
            </a:r>
            <a:r>
              <a:rPr lang="en-US" sz="1600" dirty="0"/>
              <a:t/>
            </a:r>
            <a:br>
              <a:rPr lang="en-US" sz="1600" dirty="0"/>
            </a:br>
            <a:r>
              <a:rPr lang="en-US" sz="1600" dirty="0"/>
              <a:t/>
            </a:r>
            <a:br>
              <a:rPr lang="en-US" sz="1600" dirty="0"/>
            </a:br>
            <a:endParaRPr lang="en-US" sz="1600" dirty="0"/>
          </a:p>
        </p:txBody>
      </p:sp>
      <p:sp>
        <p:nvSpPr>
          <p:cNvPr id="23" name="TextBox 22">
            <a:extLst>
              <a:ext uri="{FF2B5EF4-FFF2-40B4-BE49-F238E27FC236}">
                <a16:creationId xmlns:a16="http://schemas.microsoft.com/office/drawing/2014/main" xmlns="" id="{D61E3222-CF42-4DF3-830E-5EB792A9209D}"/>
              </a:ext>
            </a:extLst>
          </p:cNvPr>
          <p:cNvSpPr txBox="1"/>
          <p:nvPr/>
        </p:nvSpPr>
        <p:spPr>
          <a:xfrm>
            <a:off x="344226" y="1919917"/>
            <a:ext cx="5751774" cy="4524315"/>
          </a:xfrm>
          <a:prstGeom prst="rect">
            <a:avLst/>
          </a:prstGeom>
          <a:noFill/>
        </p:spPr>
        <p:txBody>
          <a:bodyPr wrap="square">
            <a:spAutoFit/>
          </a:bodyPr>
          <a:lstStyle/>
          <a:p>
            <a:r>
              <a:rPr lang="en-US" sz="1800" dirty="0" err="1"/>
              <a:t>Ақпараттың</a:t>
            </a:r>
            <a:r>
              <a:rPr lang="en-US" sz="1800" dirty="0"/>
              <a:t> </a:t>
            </a:r>
            <a:r>
              <a:rPr lang="en-US" sz="1800" dirty="0" err="1"/>
              <a:t>тұтас</a:t>
            </a:r>
            <a:r>
              <a:rPr lang="en-US" sz="1800" dirty="0"/>
              <a:t> </a:t>
            </a:r>
            <a:r>
              <a:rPr lang="en-US" sz="1800" dirty="0" err="1"/>
              <a:t>теориясының</a:t>
            </a:r>
            <a:r>
              <a:rPr lang="en-US" sz="1800" dirty="0"/>
              <a:t> </a:t>
            </a:r>
            <a:r>
              <a:rPr lang="en-US" sz="1800" dirty="0" err="1"/>
              <a:t>негізгі</a:t>
            </a:r>
            <a:r>
              <a:rPr lang="en-US" sz="1800" dirty="0"/>
              <a:t> </a:t>
            </a:r>
            <a:r>
              <a:rPr lang="en-US" sz="1800" dirty="0" err="1"/>
              <a:t>концепциясы</a:t>
            </a:r>
            <a:r>
              <a:rPr lang="en-US" sz="1800" dirty="0"/>
              <a:t> </a:t>
            </a:r>
            <a:r>
              <a:rPr lang="en-US" sz="1800" dirty="0" err="1"/>
              <a:t>энтропия</a:t>
            </a:r>
            <a:r>
              <a:rPr lang="en-US" sz="1800" dirty="0"/>
              <a:t> </a:t>
            </a:r>
            <a:r>
              <a:rPr lang="en-US" sz="1800" dirty="0" err="1"/>
              <a:t>ұғымы</a:t>
            </a:r>
            <a:r>
              <a:rPr lang="en-US" sz="1800" dirty="0"/>
              <a:t> </a:t>
            </a:r>
            <a:r>
              <a:rPr lang="en-US" sz="1800" dirty="0" err="1"/>
              <a:t>болып</a:t>
            </a:r>
            <a:r>
              <a:rPr lang="en-US" sz="1800" dirty="0"/>
              <a:t> </a:t>
            </a:r>
            <a:r>
              <a:rPr lang="en-US" sz="1800" dirty="0" err="1"/>
              <a:t>табылады</a:t>
            </a:r>
            <a:r>
              <a:rPr lang="en-US" sz="1800" dirty="0"/>
              <a:t>. </a:t>
            </a:r>
            <a:endParaRPr lang="kk-KZ" dirty="0"/>
          </a:p>
          <a:p>
            <a:endParaRPr lang="kk-KZ" sz="1800" dirty="0"/>
          </a:p>
          <a:p>
            <a:pPr marL="285750" indent="-285750">
              <a:buFont typeface="Wingdings" panose="05000000000000000000" pitchFamily="2" charset="2"/>
              <a:buChar char="Ø"/>
            </a:pPr>
            <a:r>
              <a:rPr lang="en-US" sz="1800" b="1" dirty="0" err="1"/>
              <a:t>Энтропия</a:t>
            </a:r>
            <a:r>
              <a:rPr lang="en-US" sz="1800" dirty="0"/>
              <a:t> – </a:t>
            </a:r>
            <a:r>
              <a:rPr lang="en-US" sz="1800" dirty="0" err="1"/>
              <a:t>қандай</a:t>
            </a:r>
            <a:r>
              <a:rPr lang="en-US" sz="1800" dirty="0"/>
              <a:t> </a:t>
            </a:r>
            <a:r>
              <a:rPr lang="en-US" sz="1800" dirty="0" err="1"/>
              <a:t>да</a:t>
            </a:r>
            <a:r>
              <a:rPr lang="en-US" sz="1800" dirty="0"/>
              <a:t> </a:t>
            </a:r>
            <a:r>
              <a:rPr lang="en-US" sz="1800" dirty="0" err="1"/>
              <a:t>бір</a:t>
            </a:r>
            <a:r>
              <a:rPr lang="en-US" sz="1800" dirty="0"/>
              <a:t> </a:t>
            </a:r>
            <a:r>
              <a:rPr lang="en-US" sz="1800" dirty="0" err="1"/>
              <a:t>жағдайдың</a:t>
            </a:r>
            <a:r>
              <a:rPr lang="en-US" sz="1800" dirty="0"/>
              <a:t> </a:t>
            </a:r>
            <a:r>
              <a:rPr lang="en-US" sz="1800" dirty="0" err="1"/>
              <a:t>белгісіздігінің</a:t>
            </a:r>
            <a:r>
              <a:rPr lang="en-US" sz="1800" dirty="0"/>
              <a:t> </a:t>
            </a:r>
            <a:r>
              <a:rPr lang="en-US" sz="1800" dirty="0" err="1"/>
              <a:t>өлшемі</a:t>
            </a:r>
            <a:r>
              <a:rPr lang="en-US" sz="1800" dirty="0"/>
              <a:t>. </a:t>
            </a:r>
            <a:r>
              <a:rPr lang="en-US" sz="1800" dirty="0" err="1"/>
              <a:t>Сіз</a:t>
            </a:r>
            <a:r>
              <a:rPr lang="en-US" sz="1800" dirty="0"/>
              <a:t> </a:t>
            </a:r>
            <a:r>
              <a:rPr lang="en-US" sz="1800" dirty="0" err="1"/>
              <a:t>оны</a:t>
            </a:r>
            <a:r>
              <a:rPr lang="en-US" sz="1800" dirty="0"/>
              <a:t> </a:t>
            </a:r>
            <a:r>
              <a:rPr lang="en-US" sz="1800" dirty="0" err="1"/>
              <a:t>дисперсия</a:t>
            </a:r>
            <a:r>
              <a:rPr lang="en-US" sz="1800" dirty="0"/>
              <a:t> </a:t>
            </a:r>
            <a:r>
              <a:rPr lang="en-US" sz="1800" dirty="0" err="1"/>
              <a:t>өлшемі</a:t>
            </a:r>
            <a:r>
              <a:rPr lang="en-US" sz="1800" dirty="0"/>
              <a:t> </a:t>
            </a:r>
            <a:r>
              <a:rPr lang="en-US" sz="1800" dirty="0" err="1"/>
              <a:t>деп</a:t>
            </a:r>
            <a:r>
              <a:rPr lang="en-US" sz="1800" dirty="0"/>
              <a:t> </a:t>
            </a:r>
            <a:r>
              <a:rPr lang="en-US" sz="1800" dirty="0" err="1"/>
              <a:t>те</a:t>
            </a:r>
            <a:r>
              <a:rPr lang="en-US" sz="1800" dirty="0"/>
              <a:t> </a:t>
            </a:r>
            <a:r>
              <a:rPr lang="en-US" sz="1800" dirty="0" err="1"/>
              <a:t>атай</a:t>
            </a:r>
            <a:r>
              <a:rPr lang="en-US" sz="1800" dirty="0"/>
              <a:t> </a:t>
            </a:r>
            <a:r>
              <a:rPr lang="en-US" sz="1800" dirty="0" err="1"/>
              <a:t>аласыз</a:t>
            </a:r>
            <a:r>
              <a:rPr lang="en-US" sz="1800" dirty="0"/>
              <a:t> </a:t>
            </a:r>
            <a:r>
              <a:rPr lang="en-US" sz="1800" dirty="0" err="1"/>
              <a:t>және</a:t>
            </a:r>
            <a:r>
              <a:rPr lang="en-US" sz="1800" dirty="0"/>
              <a:t> </a:t>
            </a:r>
            <a:r>
              <a:rPr lang="en-US" sz="1800" dirty="0" err="1"/>
              <a:t>бұл</a:t>
            </a:r>
            <a:r>
              <a:rPr lang="en-US" sz="1800" dirty="0"/>
              <a:t> </a:t>
            </a:r>
            <a:r>
              <a:rPr lang="en-US" sz="1800" dirty="0" err="1"/>
              <a:t>мағынада</a:t>
            </a:r>
            <a:r>
              <a:rPr lang="en-US" sz="1800" dirty="0"/>
              <a:t> </a:t>
            </a:r>
            <a:r>
              <a:rPr lang="en-US" sz="1800" dirty="0" err="1"/>
              <a:t>ол</a:t>
            </a:r>
            <a:r>
              <a:rPr lang="en-US" sz="1800" dirty="0"/>
              <a:t> </a:t>
            </a:r>
            <a:r>
              <a:rPr lang="en-US" sz="1800" dirty="0" err="1"/>
              <a:t>дисперсияға</a:t>
            </a:r>
            <a:r>
              <a:rPr lang="en-US" sz="1800" dirty="0"/>
              <a:t> </a:t>
            </a:r>
            <a:r>
              <a:rPr lang="en-US" sz="1800" dirty="0" err="1"/>
              <a:t>ұқсас</a:t>
            </a:r>
            <a:r>
              <a:rPr lang="en-US" sz="1800" dirty="0"/>
              <a:t>.</a:t>
            </a:r>
            <a:br>
              <a:rPr lang="en-US" sz="1800" dirty="0"/>
            </a:br>
            <a:endParaRPr lang="kk-KZ" sz="1800" dirty="0"/>
          </a:p>
          <a:p>
            <a:pPr marL="285750" indent="-285750">
              <a:buFont typeface="Wingdings" panose="05000000000000000000" pitchFamily="2" charset="2"/>
              <a:buChar char="§"/>
            </a:pPr>
            <a:r>
              <a:rPr lang="en-US" sz="1800" dirty="0" err="1"/>
              <a:t>Бірақ</a:t>
            </a:r>
            <a:r>
              <a:rPr lang="en-US" sz="1800" dirty="0"/>
              <a:t> </a:t>
            </a:r>
            <a:r>
              <a:rPr lang="en-US" sz="1800" dirty="0" err="1"/>
              <a:t>егер</a:t>
            </a:r>
            <a:r>
              <a:rPr lang="en-US" sz="1800" dirty="0"/>
              <a:t> </a:t>
            </a:r>
            <a:r>
              <a:rPr lang="en-US" sz="1800" dirty="0" err="1"/>
              <a:t>дисперсия</a:t>
            </a:r>
            <a:r>
              <a:rPr lang="en-US" sz="1800" dirty="0"/>
              <a:t> </a:t>
            </a:r>
            <a:r>
              <a:rPr lang="en-US" sz="1800" dirty="0" err="1"/>
              <a:t>кездейсоқ</a:t>
            </a:r>
            <a:r>
              <a:rPr lang="en-US" sz="1800" dirty="0"/>
              <a:t> </a:t>
            </a:r>
            <a:r>
              <a:rPr lang="en-US" sz="1800" dirty="0" err="1"/>
              <a:t>шамалардың</a:t>
            </a:r>
            <a:r>
              <a:rPr lang="en-US" sz="1800" dirty="0"/>
              <a:t> </a:t>
            </a:r>
            <a:r>
              <a:rPr lang="en-US" sz="1800" dirty="0" err="1"/>
              <a:t>арнайы</a:t>
            </a:r>
            <a:r>
              <a:rPr lang="en-US" sz="1800" dirty="0"/>
              <a:t> </a:t>
            </a:r>
            <a:r>
              <a:rPr lang="en-US" sz="1800" dirty="0" err="1"/>
              <a:t>ықтималдық</a:t>
            </a:r>
            <a:r>
              <a:rPr lang="en-US" sz="1800" dirty="0"/>
              <a:t> </a:t>
            </a:r>
            <a:r>
              <a:rPr lang="en-US" sz="1800" dirty="0" err="1"/>
              <a:t>үлестірімдері</a:t>
            </a:r>
            <a:r>
              <a:rPr lang="en-US" sz="1800" dirty="0"/>
              <a:t> </a:t>
            </a:r>
            <a:r>
              <a:rPr lang="en-US" sz="1800" dirty="0" err="1"/>
              <a:t>үшін</a:t>
            </a:r>
            <a:r>
              <a:rPr lang="en-US" sz="1800" dirty="0"/>
              <a:t> </a:t>
            </a:r>
            <a:r>
              <a:rPr lang="en-US" sz="1800" dirty="0" err="1"/>
              <a:t>ғана</a:t>
            </a:r>
            <a:r>
              <a:rPr lang="en-US" sz="1800" dirty="0"/>
              <a:t> </a:t>
            </a:r>
            <a:r>
              <a:rPr lang="en-US" sz="1800" dirty="0" err="1"/>
              <a:t>шашыраудың</a:t>
            </a:r>
            <a:r>
              <a:rPr lang="en-US" sz="1800" dirty="0"/>
              <a:t> </a:t>
            </a:r>
            <a:r>
              <a:rPr lang="en-US" sz="1800" dirty="0" err="1"/>
              <a:t>адекватты</a:t>
            </a:r>
            <a:r>
              <a:rPr lang="en-US" sz="1800" dirty="0"/>
              <a:t> </a:t>
            </a:r>
            <a:r>
              <a:rPr lang="en-US" sz="1800" dirty="0" err="1"/>
              <a:t>өлшемі</a:t>
            </a:r>
            <a:r>
              <a:rPr lang="en-US" sz="1800" dirty="0"/>
              <a:t> </a:t>
            </a:r>
            <a:r>
              <a:rPr lang="en-US" sz="1800" dirty="0" err="1"/>
              <a:t>болса</a:t>
            </a:r>
            <a:r>
              <a:rPr lang="en-US" sz="1800" dirty="0"/>
              <a:t> (</a:t>
            </a:r>
            <a:r>
              <a:rPr lang="en-US" sz="1800" dirty="0" err="1"/>
              <a:t>атап</a:t>
            </a:r>
            <a:r>
              <a:rPr lang="en-US" sz="1800" dirty="0"/>
              <a:t> </a:t>
            </a:r>
            <a:r>
              <a:rPr lang="en-US" sz="1800" dirty="0" err="1"/>
              <a:t>айтқанда</a:t>
            </a:r>
            <a:r>
              <a:rPr lang="en-US" sz="1800" dirty="0"/>
              <a:t>, </a:t>
            </a:r>
            <a:r>
              <a:rPr lang="en-US" sz="1800" dirty="0" err="1"/>
              <a:t>екі</a:t>
            </a:r>
            <a:r>
              <a:rPr lang="en-US" sz="1800" dirty="0"/>
              <a:t> </a:t>
            </a:r>
            <a:r>
              <a:rPr lang="en-US" sz="1800" dirty="0" err="1"/>
              <a:t>моменттік</a:t>
            </a:r>
            <a:r>
              <a:rPr lang="en-US" sz="1800" dirty="0"/>
              <a:t> </a:t>
            </a:r>
            <a:r>
              <a:rPr lang="en-US" sz="1800" dirty="0" err="1"/>
              <a:t>үлестірімдер</a:t>
            </a:r>
            <a:r>
              <a:rPr lang="en-US" sz="1800" dirty="0"/>
              <a:t> </a:t>
            </a:r>
            <a:r>
              <a:rPr lang="en-US" sz="1800" dirty="0" err="1"/>
              <a:t>үшін</a:t>
            </a:r>
            <a:r>
              <a:rPr lang="en-US" sz="1800" dirty="0"/>
              <a:t>, </a:t>
            </a:r>
            <a:r>
              <a:rPr lang="en-US" sz="1800" dirty="0" err="1"/>
              <a:t>атап</a:t>
            </a:r>
            <a:r>
              <a:rPr lang="en-US" sz="1800" dirty="0"/>
              <a:t> </a:t>
            </a:r>
            <a:r>
              <a:rPr lang="en-US" sz="1800" dirty="0" err="1"/>
              <a:t>айтқанда</a:t>
            </a:r>
            <a:r>
              <a:rPr lang="en-US" sz="1800" dirty="0"/>
              <a:t>, </a:t>
            </a:r>
            <a:r>
              <a:rPr lang="en-US" sz="1800" dirty="0" err="1"/>
              <a:t>Гаусс</a:t>
            </a:r>
            <a:r>
              <a:rPr lang="en-US" sz="1800" dirty="0"/>
              <a:t> </a:t>
            </a:r>
            <a:r>
              <a:rPr lang="en-US" sz="1800" dirty="0" err="1"/>
              <a:t>таралымы</a:t>
            </a:r>
            <a:r>
              <a:rPr lang="en-US" sz="1800" dirty="0"/>
              <a:t> </a:t>
            </a:r>
            <a:r>
              <a:rPr lang="en-US" sz="1800" dirty="0" err="1"/>
              <a:t>үшін</a:t>
            </a:r>
            <a:r>
              <a:rPr lang="en-US" sz="1800" dirty="0"/>
              <a:t>), </a:t>
            </a:r>
            <a:r>
              <a:rPr lang="en-US" sz="1800" dirty="0" err="1"/>
              <a:t>онда</a:t>
            </a:r>
            <a:r>
              <a:rPr lang="en-US" sz="1800" dirty="0"/>
              <a:t> </a:t>
            </a:r>
            <a:r>
              <a:rPr lang="en-US" sz="1800" dirty="0" err="1"/>
              <a:t>энтропия</a:t>
            </a:r>
            <a:r>
              <a:rPr lang="en-US" sz="1800" dirty="0"/>
              <a:t> </a:t>
            </a:r>
            <a:r>
              <a:rPr lang="en-US" sz="1800" dirty="0" err="1"/>
              <a:t>таралу</a:t>
            </a:r>
            <a:r>
              <a:rPr lang="en-US" sz="1800" dirty="0"/>
              <a:t> </a:t>
            </a:r>
            <a:r>
              <a:rPr lang="en-US" sz="1800" dirty="0" err="1"/>
              <a:t>түріне</a:t>
            </a:r>
            <a:r>
              <a:rPr lang="en-US" sz="1800" dirty="0"/>
              <a:t> </a:t>
            </a:r>
            <a:r>
              <a:rPr lang="en-US" sz="1800" dirty="0" err="1"/>
              <a:t>байланысты</a:t>
            </a:r>
            <a:r>
              <a:rPr lang="en-US" sz="1800" dirty="0"/>
              <a:t> </a:t>
            </a:r>
            <a:r>
              <a:rPr lang="en-US" sz="1800" dirty="0" err="1"/>
              <a:t>емес</a:t>
            </a:r>
            <a:r>
              <a:rPr lang="en-US" sz="1800" dirty="0"/>
              <a:t>. </a:t>
            </a:r>
            <a:endParaRPr lang="kk-KZ" sz="1800" dirty="0"/>
          </a:p>
          <a:p>
            <a:pPr marL="285750" indent="-285750">
              <a:buFont typeface="Wingdings" panose="05000000000000000000" pitchFamily="2" charset="2"/>
              <a:buChar char="§"/>
            </a:pPr>
            <a:r>
              <a:rPr lang="en-US" sz="1800" dirty="0" err="1"/>
              <a:t>Екінші</a:t>
            </a:r>
            <a:r>
              <a:rPr lang="en-US" sz="1800" dirty="0"/>
              <a:t> </a:t>
            </a:r>
            <a:r>
              <a:rPr lang="en-US" sz="1800" dirty="0" err="1"/>
              <a:t>жағынан</a:t>
            </a:r>
            <a:r>
              <a:rPr lang="en-US" sz="1800" dirty="0"/>
              <a:t>, </a:t>
            </a:r>
            <a:r>
              <a:rPr lang="en-US" sz="1800" dirty="0" err="1"/>
              <a:t>энтропия</a:t>
            </a:r>
            <a:r>
              <a:rPr lang="en-US" sz="1800" dirty="0"/>
              <a:t> </a:t>
            </a:r>
            <a:r>
              <a:rPr lang="en-US" sz="1800" dirty="0" err="1"/>
              <a:t>әмбебаптықтан</a:t>
            </a:r>
            <a:r>
              <a:rPr lang="en-US" sz="1800" dirty="0"/>
              <a:t> </a:t>
            </a:r>
            <a:r>
              <a:rPr lang="en-US" sz="1800" dirty="0" err="1"/>
              <a:t>басқа</a:t>
            </a:r>
            <a:r>
              <a:rPr lang="en-US" sz="1800" dirty="0"/>
              <a:t>, </a:t>
            </a:r>
            <a:r>
              <a:rPr lang="en-US" sz="1800" dirty="0" err="1"/>
              <a:t>басқа</a:t>
            </a:r>
            <a:r>
              <a:rPr lang="en-US" sz="1800" dirty="0"/>
              <a:t> </a:t>
            </a:r>
            <a:r>
              <a:rPr lang="en-US" sz="1800" dirty="0" err="1"/>
              <a:t>да</a:t>
            </a:r>
            <a:r>
              <a:rPr lang="en-US" sz="1800" dirty="0"/>
              <a:t> </a:t>
            </a:r>
            <a:r>
              <a:rPr lang="en-US" sz="1800" dirty="0" err="1"/>
              <a:t>қажетті</a:t>
            </a:r>
            <a:r>
              <a:rPr lang="en-US" sz="1800" dirty="0"/>
              <a:t> </a:t>
            </a:r>
            <a:r>
              <a:rPr lang="en-US" sz="1800" dirty="0" err="1"/>
              <a:t>қасиеттерге</a:t>
            </a:r>
            <a:r>
              <a:rPr lang="en-US" sz="1800" dirty="0"/>
              <a:t> </a:t>
            </a:r>
            <a:r>
              <a:rPr lang="en-US" sz="1800" dirty="0" err="1"/>
              <a:t>ие</a:t>
            </a:r>
            <a:r>
              <a:rPr lang="en-US" sz="1800" dirty="0"/>
              <a:t> </a:t>
            </a:r>
            <a:r>
              <a:rPr lang="en-US" sz="1800" dirty="0" err="1"/>
              <a:t>болатындай</a:t>
            </a:r>
            <a:r>
              <a:rPr lang="en-US" sz="1800" dirty="0"/>
              <a:t> </a:t>
            </a:r>
            <a:r>
              <a:rPr lang="en-US" sz="1800" dirty="0" err="1"/>
              <a:t>етіп</a:t>
            </a:r>
            <a:r>
              <a:rPr lang="en-US" sz="1800" dirty="0"/>
              <a:t> </a:t>
            </a:r>
            <a:r>
              <a:rPr lang="en-US" sz="1800" dirty="0" err="1"/>
              <a:t>енгізіледі</a:t>
            </a:r>
            <a:r>
              <a:rPr lang="en-US" sz="1800" dirty="0"/>
              <a:t>.</a:t>
            </a:r>
            <a:endParaRPr lang="ru-RU" dirty="0"/>
          </a:p>
        </p:txBody>
      </p:sp>
    </p:spTree>
    <p:extLst>
      <p:ext uri="{BB962C8B-B14F-4D97-AF65-F5344CB8AC3E}">
        <p14:creationId xmlns:p14="http://schemas.microsoft.com/office/powerpoint/2010/main" val="2289192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шық жүйедегі энтропия өндірісі және ағымы.Негэнтропия - презентация онлайн">
            <a:extLst>
              <a:ext uri="{FF2B5EF4-FFF2-40B4-BE49-F238E27FC236}">
                <a16:creationId xmlns:a16="http://schemas.microsoft.com/office/drawing/2014/main" xmlns="" id="{B41AB8C6-C0B6-432B-AE7B-8ECD26B5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47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11199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25496B42-CC46-4183-B481-887CD3E8C72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E2758CE0-F916-4DCE-88D1-71430BE441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xmlns="" id="{31CA2540-FD07-4286-91E4-8D0DE4E50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xmlns="" id="{214924F5-CDC2-4DFA-82F3-4843ADD678A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16" name="Picture 15">
            <a:extLst>
              <a:ext uri="{FF2B5EF4-FFF2-40B4-BE49-F238E27FC236}">
                <a16:creationId xmlns:a16="http://schemas.microsoft.com/office/drawing/2014/main" xmlns="" id="{AED59812-6820-446C-B994-0D059C97DC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3" name="Рисунок 2" descr="Изображение выглядит как текст, спорт&#10;&#10;Автоматически созданное описание">
            <a:extLst>
              <a:ext uri="{FF2B5EF4-FFF2-40B4-BE49-F238E27FC236}">
                <a16:creationId xmlns:a16="http://schemas.microsoft.com/office/drawing/2014/main" xmlns="" id="{2547F152-F926-4147-80B3-67305FC8DA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627790"/>
            <a:ext cx="5132324" cy="3384358"/>
          </a:xfrm>
          <a:prstGeom prst="rect">
            <a:avLst/>
          </a:prstGeom>
        </p:spPr>
      </p:pic>
      <p:pic>
        <p:nvPicPr>
          <p:cNvPr id="18" name="Picture 17">
            <a:extLst>
              <a:ext uri="{FF2B5EF4-FFF2-40B4-BE49-F238E27FC236}">
                <a16:creationId xmlns:a16="http://schemas.microsoft.com/office/drawing/2014/main" xmlns="" id="{E844ED7C-1917-40D8-8B42-1B1C27BC5A5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
        <p:nvSpPr>
          <p:cNvPr id="11" name="TextBox 10">
            <a:extLst>
              <a:ext uri="{FF2B5EF4-FFF2-40B4-BE49-F238E27FC236}">
                <a16:creationId xmlns:a16="http://schemas.microsoft.com/office/drawing/2014/main" xmlns="" id="{46BBB9C8-0CC8-49BE-9D7D-345F31D0A9A7}"/>
              </a:ext>
            </a:extLst>
          </p:cNvPr>
          <p:cNvSpPr txBox="1"/>
          <p:nvPr/>
        </p:nvSpPr>
        <p:spPr>
          <a:xfrm>
            <a:off x="4605339" y="5258362"/>
            <a:ext cx="6097656" cy="1200329"/>
          </a:xfrm>
          <a:prstGeom prst="rect">
            <a:avLst/>
          </a:prstGeom>
          <a:noFill/>
        </p:spPr>
        <p:txBody>
          <a:bodyPr wrap="square">
            <a:spAutoFit/>
          </a:bodyPr>
          <a:lstStyle/>
          <a:p>
            <a:pPr algn="ctr"/>
            <a:r>
              <a:rPr lang="ru-RU" sz="1800" dirty="0" err="1">
                <a:latin typeface="Times New Roman" panose="02020603050405020304" pitchFamily="18" charset="0"/>
                <a:cs typeface="Times New Roman" panose="02020603050405020304" pitchFamily="18" charset="0"/>
              </a:rPr>
              <a:t>Бұл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бөлімдегі</a:t>
            </a:r>
            <a:r>
              <a:rPr lang="ru-RU" sz="1800" dirty="0">
                <a:latin typeface="Times New Roman" panose="02020603050405020304" pitchFamily="18" charset="0"/>
                <a:cs typeface="Times New Roman" panose="02020603050405020304" pitchFamily="18" charset="0"/>
              </a:rPr>
              <a:t> энтропия </a:t>
            </a:r>
            <a:r>
              <a:rPr lang="ru-RU" sz="1800" dirty="0" err="1">
                <a:latin typeface="Times New Roman" panose="02020603050405020304" pitchFamily="18" charset="0"/>
                <a:cs typeface="Times New Roman" panose="02020603050405020304" pitchFamily="18" charset="0"/>
              </a:rPr>
              <a:t>түсінігі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үшін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физиктер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термодинамикалық</a:t>
            </a:r>
            <a:r>
              <a:rPr lang="ru-RU" sz="1800" dirty="0">
                <a:latin typeface="Times New Roman" panose="02020603050405020304" pitchFamily="18" charset="0"/>
                <a:cs typeface="Times New Roman" panose="02020603050405020304" pitchFamily="18" charset="0"/>
              </a:rPr>
              <a:t> энтропия </a:t>
            </a:r>
            <a:r>
              <a:rPr lang="ru-RU" sz="1800" dirty="0" err="1">
                <a:latin typeface="Times New Roman" panose="02020603050405020304" pitchFamily="18" charset="0"/>
                <a:cs typeface="Times New Roman" panose="02020603050405020304" pitchFamily="18" charset="0"/>
              </a:rPr>
              <a:t>атауын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қолданады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Термодинамикалық</a:t>
            </a:r>
            <a:r>
              <a:rPr lang="ru-RU" sz="1800" dirty="0">
                <a:latin typeface="Times New Roman" panose="02020603050405020304" pitchFamily="18" charset="0"/>
                <a:cs typeface="Times New Roman" panose="02020603050405020304" pitchFamily="18" charset="0"/>
              </a:rPr>
              <a:t> энтропия </a:t>
            </a:r>
            <a:r>
              <a:rPr lang="ru-RU" sz="1800" dirty="0" err="1">
                <a:latin typeface="Times New Roman" panose="02020603050405020304" pitchFamily="18" charset="0"/>
                <a:cs typeface="Times New Roman" panose="02020603050405020304" pitchFamily="18" charset="0"/>
              </a:rPr>
              <a:t>әдетте</a:t>
            </a:r>
            <a:r>
              <a:rPr lang="ru-RU" sz="1800" dirty="0">
                <a:latin typeface="Times New Roman" panose="02020603050405020304" pitchFamily="18" charset="0"/>
                <a:cs typeface="Times New Roman" panose="02020603050405020304" pitchFamily="18" charset="0"/>
              </a:rPr>
              <a:t> тепе-</a:t>
            </a:r>
            <a:r>
              <a:rPr lang="ru-RU" sz="1800" dirty="0" err="1">
                <a:latin typeface="Times New Roman" panose="02020603050405020304" pitchFamily="18" charset="0"/>
                <a:cs typeface="Times New Roman" panose="02020603050405020304" pitchFamily="18" charset="0"/>
              </a:rPr>
              <a:t>теңдік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қайтымды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процестерді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сипаттау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үшін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қолданылады</a:t>
            </a:r>
            <a:r>
              <a:rPr lang="ru-RU" sz="1800" dirty="0">
                <a:latin typeface="Times New Roman" panose="02020603050405020304" pitchFamily="18" charset="0"/>
                <a:cs typeface="Times New Roman" panose="02020603050405020304" pitchFamily="18" charset="0"/>
              </a:rPr>
              <a:t>.</a:t>
            </a:r>
            <a:endParaRPr lang="ru-RU" dirty="0"/>
          </a:p>
        </p:txBody>
      </p:sp>
      <p:sp>
        <p:nvSpPr>
          <p:cNvPr id="13" name="TextBox 12">
            <a:extLst>
              <a:ext uri="{FF2B5EF4-FFF2-40B4-BE49-F238E27FC236}">
                <a16:creationId xmlns:a16="http://schemas.microsoft.com/office/drawing/2014/main" xmlns="" id="{43940CF6-3F68-4376-B2ED-18818570446A}"/>
              </a:ext>
            </a:extLst>
          </p:cNvPr>
          <p:cNvSpPr txBox="1"/>
          <p:nvPr/>
        </p:nvSpPr>
        <p:spPr>
          <a:xfrm>
            <a:off x="1289196" y="1164937"/>
            <a:ext cx="4166980" cy="3970318"/>
          </a:xfrm>
          <a:prstGeom prst="rect">
            <a:avLst/>
          </a:prstGeom>
          <a:noFill/>
        </p:spPr>
        <p:txBody>
          <a:bodyPr wrap="square">
            <a:spAutoFit/>
          </a:bodyPr>
          <a:lstStyle/>
          <a:p>
            <a:pPr algn="ctr"/>
            <a:r>
              <a:rPr lang="en-US" sz="1800" dirty="0" err="1"/>
              <a:t>Энтропия</a:t>
            </a:r>
            <a:r>
              <a:rPr lang="en-US" sz="1800" dirty="0"/>
              <a:t> </a:t>
            </a:r>
            <a:r>
              <a:rPr lang="en-US" sz="1800" b="1" dirty="0"/>
              <a:t>(</a:t>
            </a:r>
            <a:r>
              <a:rPr lang="en-US" sz="1800" b="1" dirty="0" err="1"/>
              <a:t>басқа</a:t>
            </a:r>
            <a:r>
              <a:rPr lang="en-US" sz="1800" b="1" dirty="0"/>
              <a:t> </a:t>
            </a:r>
            <a:r>
              <a:rPr lang="en-US" sz="1800" b="1" dirty="0" err="1"/>
              <a:t>грек</a:t>
            </a:r>
            <a:r>
              <a:rPr lang="en-US" sz="1800" b="1" dirty="0"/>
              <a:t> </a:t>
            </a:r>
            <a:r>
              <a:rPr lang="en-US" sz="1800" b="1" dirty="0" err="1"/>
              <a:t>тілінен</a:t>
            </a:r>
            <a:r>
              <a:rPr lang="en-US" sz="1800" b="1" dirty="0"/>
              <a:t> </a:t>
            </a:r>
            <a:r>
              <a:rPr lang="en-US" sz="1800" b="1" dirty="0" err="1"/>
              <a:t>аударғанда</a:t>
            </a:r>
            <a:r>
              <a:rPr lang="en-US" sz="1800" b="1" dirty="0"/>
              <a:t> </a:t>
            </a:r>
            <a:r>
              <a:rPr lang="en-US" sz="1800" b="1" dirty="0" err="1"/>
              <a:t>ἐν</a:t>
            </a:r>
            <a:r>
              <a:rPr lang="en-US" sz="1800" b="1" dirty="0"/>
              <a:t> «</a:t>
            </a:r>
            <a:r>
              <a:rPr lang="en-US" sz="1800" b="1" dirty="0" err="1"/>
              <a:t>ішінде</a:t>
            </a:r>
            <a:r>
              <a:rPr lang="en-US" sz="1800" b="1" dirty="0"/>
              <a:t>» + </a:t>
            </a:r>
            <a:r>
              <a:rPr lang="en-US" sz="1800" b="1" dirty="0" err="1"/>
              <a:t>τρο</a:t>
            </a:r>
            <a:r>
              <a:rPr lang="en-US" sz="1800" b="1" dirty="0"/>
              <a:t>πή «кері айналу; түрлендіру») </a:t>
            </a:r>
            <a:r>
              <a:rPr lang="en-US" sz="1800" dirty="0"/>
              <a:t>– өлшемді білдіретін, жаратылыстану және нақты ғылымдарда кеңінен қолданылатын термин (термодинамика шеңберінде термодинамикалық жүйе күйінің функциясы ретінде алғаш рет енгізілген) энергияның қайтымсыз диссипациясы немесе энергияның пайдасыздығы (өйткені жүйедегі энергияның барлығын оны қандай да бір пайдалы жұмысқа айналдыру мүмкін емес). </a:t>
            </a:r>
          </a:p>
        </p:txBody>
      </p:sp>
    </p:spTree>
    <p:extLst>
      <p:ext uri="{BB962C8B-B14F-4D97-AF65-F5344CB8AC3E}">
        <p14:creationId xmlns:p14="http://schemas.microsoft.com/office/powerpoint/2010/main" val="3424704381"/>
      </p:ext>
    </p:extLst>
  </p:cSld>
  <p:clrMapOvr>
    <a:masterClrMapping/>
  </p:clrMapOvr>
  <p:transition spd="slow">
    <p:push dir="u"/>
  </p:transition>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1</TotalTime>
  <Words>319</Words>
  <Application>Microsoft Office PowerPoint</Application>
  <PresentationFormat>Широкоэкранный</PresentationFormat>
  <Paragraphs>17</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Times New Roman</vt:lpstr>
      <vt:lpstr>Tw Cen MT</vt:lpstr>
      <vt:lpstr>Wingdings</vt:lpstr>
      <vt:lpstr>Капля</vt:lpstr>
      <vt:lpstr>№3 Семинар. Ақпарат және энтропия</vt:lpstr>
      <vt:lpstr>Презентация PowerPoint</vt:lpstr>
      <vt:lpstr>Презентация PowerPoint</vt:lpstr>
      <vt:lpstr>Презентация PowerPoint</vt:lpstr>
      <vt:lpstr>Ақпараттық теориядан негізгі мәліметтер  </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Ақпарат және энтропия</dc:title>
  <dc:creator>Сарсен Досан Маратұлы</dc:creator>
  <cp:lastModifiedBy>Dauren</cp:lastModifiedBy>
  <cp:revision>2</cp:revision>
  <dcterms:created xsi:type="dcterms:W3CDTF">2022-09-16T13:57:00Z</dcterms:created>
  <dcterms:modified xsi:type="dcterms:W3CDTF">2022-09-23T07:45:06Z</dcterms:modified>
</cp:coreProperties>
</file>